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  <p:sldMasterId id="2147483758" r:id="rId3"/>
  </p:sldMasterIdLst>
  <p:notesMasterIdLst>
    <p:notesMasterId r:id="rId57"/>
  </p:notesMasterIdLst>
  <p:handoutMasterIdLst>
    <p:handoutMasterId r:id="rId58"/>
  </p:handoutMasterIdLst>
  <p:sldIdLst>
    <p:sldId id="265" r:id="rId4"/>
    <p:sldId id="320" r:id="rId5"/>
    <p:sldId id="329" r:id="rId6"/>
    <p:sldId id="395" r:id="rId7"/>
    <p:sldId id="360" r:id="rId8"/>
    <p:sldId id="345" r:id="rId9"/>
    <p:sldId id="373" r:id="rId10"/>
    <p:sldId id="346" r:id="rId11"/>
    <p:sldId id="347" r:id="rId12"/>
    <p:sldId id="348" r:id="rId13"/>
    <p:sldId id="344" r:id="rId14"/>
    <p:sldId id="361" r:id="rId15"/>
    <p:sldId id="349" r:id="rId16"/>
    <p:sldId id="350" r:id="rId17"/>
    <p:sldId id="363" r:id="rId18"/>
    <p:sldId id="352" r:id="rId19"/>
    <p:sldId id="366" r:id="rId20"/>
    <p:sldId id="353" r:id="rId21"/>
    <p:sldId id="365" r:id="rId22"/>
    <p:sldId id="354" r:id="rId23"/>
    <p:sldId id="367" r:id="rId24"/>
    <p:sldId id="368" r:id="rId25"/>
    <p:sldId id="369" r:id="rId26"/>
    <p:sldId id="370" r:id="rId27"/>
    <p:sldId id="355" r:id="rId28"/>
    <p:sldId id="372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8" r:id="rId38"/>
    <p:sldId id="385" r:id="rId39"/>
    <p:sldId id="386" r:id="rId40"/>
    <p:sldId id="387" r:id="rId41"/>
    <p:sldId id="356" r:id="rId42"/>
    <p:sldId id="357" r:id="rId43"/>
    <p:sldId id="358" r:id="rId44"/>
    <p:sldId id="359" r:id="rId45"/>
    <p:sldId id="393" r:id="rId46"/>
    <p:sldId id="394" r:id="rId47"/>
    <p:sldId id="375" r:id="rId48"/>
    <p:sldId id="362" r:id="rId49"/>
    <p:sldId id="364" r:id="rId50"/>
    <p:sldId id="371" r:id="rId51"/>
    <p:sldId id="390" r:id="rId52"/>
    <p:sldId id="389" r:id="rId53"/>
    <p:sldId id="391" r:id="rId54"/>
    <p:sldId id="392" r:id="rId55"/>
    <p:sldId id="340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CF63AD-9C22-4807-8C25-2270E73AC433}">
          <p14:sldIdLst>
            <p14:sldId id="265"/>
            <p14:sldId id="320"/>
            <p14:sldId id="329"/>
            <p14:sldId id="395"/>
            <p14:sldId id="360"/>
          </p14:sldIdLst>
        </p14:section>
        <p14:section name="Раздел без заголовка" id="{59D09B6C-868B-4517-9285-B8B852D927FE}">
          <p14:sldIdLst>
            <p14:sldId id="345"/>
            <p14:sldId id="373"/>
            <p14:sldId id="346"/>
            <p14:sldId id="347"/>
            <p14:sldId id="348"/>
            <p14:sldId id="344"/>
            <p14:sldId id="361"/>
            <p14:sldId id="349"/>
            <p14:sldId id="350"/>
            <p14:sldId id="363"/>
            <p14:sldId id="352"/>
            <p14:sldId id="366"/>
            <p14:sldId id="353"/>
            <p14:sldId id="365"/>
            <p14:sldId id="354"/>
            <p14:sldId id="367"/>
            <p14:sldId id="368"/>
            <p14:sldId id="369"/>
            <p14:sldId id="370"/>
            <p14:sldId id="355"/>
            <p14:sldId id="372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8"/>
            <p14:sldId id="385"/>
            <p14:sldId id="386"/>
            <p14:sldId id="387"/>
            <p14:sldId id="356"/>
            <p14:sldId id="357"/>
            <p14:sldId id="358"/>
            <p14:sldId id="359"/>
            <p14:sldId id="393"/>
            <p14:sldId id="394"/>
            <p14:sldId id="375"/>
            <p14:sldId id="362"/>
            <p14:sldId id="364"/>
            <p14:sldId id="371"/>
            <p14:sldId id="390"/>
            <p14:sldId id="389"/>
            <p14:sldId id="391"/>
            <p14:sldId id="392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ыбин Сергей" initials="РС" lastIdx="1" clrIdx="0">
    <p:extLst>
      <p:ext uri="{19B8F6BF-5375-455C-9EA6-DF929625EA0E}">
        <p15:presenceInfo xmlns:p15="http://schemas.microsoft.com/office/powerpoint/2012/main" userId="Рыбин 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94672" autoAdjust="0"/>
  </p:normalViewPr>
  <p:slideViewPr>
    <p:cSldViewPr snapToGrid="0" snapToObjects="1">
      <p:cViewPr varScale="1">
        <p:scale>
          <a:sx n="109" d="100"/>
          <a:sy n="109" d="100"/>
        </p:scale>
        <p:origin x="1692" y="108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1BC678-F1C9-4842-A85C-CB7430B028AA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119D76-B093-40D0-B653-1881580ADFD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D1679D-EFD7-4578-9484-308BAB59910F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45F529-0DEF-49F1-9244-CAE19FE1820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ASR: </a:t>
            </a:r>
            <a:r>
              <a:rPr lang="ru-RU" dirty="0" smtClean="0"/>
              <a:t>Voice2Med. Программа для голосового заполнения медицинской документации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4323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77263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стандарт, а рекомендация.</a:t>
            </a:r>
          </a:p>
          <a:p>
            <a:r>
              <a:rPr lang="ru-RU" dirty="0" smtClean="0"/>
              <a:t>Свои «</a:t>
            </a:r>
            <a:r>
              <a:rPr lang="ru-RU" dirty="0" err="1" smtClean="0"/>
              <a:t>фичи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1335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2423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797858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7839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33310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55582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1507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67034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166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ASR: </a:t>
            </a:r>
            <a:r>
              <a:rPr lang="ru-RU" dirty="0" smtClean="0"/>
              <a:t>Voice2Med. Программа для голосового заполнения медицинской документации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77830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22560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895915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5810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13349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26548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0451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29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103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6782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Аналог – нотный спектр</a:t>
            </a:r>
          </a:p>
          <a:p>
            <a:r>
              <a:rPr lang="ru-RU" dirty="0" smtClean="0"/>
              <a:t>Работают как с картинкой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27889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3822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Исторический обзор: Калиев А., Рыбин С.В. Синтез речи: прошлое и настоящее // Компьютерные инструменты в образовании - 2019. - № 1. - С. 5-28</a:t>
            </a:r>
          </a:p>
          <a:p>
            <a:r>
              <a:rPr lang="ru-RU" dirty="0" smtClean="0"/>
              <a:t>Вокодеры в СССР  Котельников</a:t>
            </a:r>
          </a:p>
          <a:p>
            <a:r>
              <a:rPr lang="ru-RU" dirty="0" smtClean="0"/>
              <a:t>Формантный синтез - Лобанов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935027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75429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Системы </a:t>
            </a:r>
            <a:r>
              <a:rPr lang="en-US" dirty="0" smtClean="0"/>
              <a:t>end-to-end</a:t>
            </a:r>
            <a:endParaRPr lang="ru-RU" dirty="0" smtClean="0"/>
          </a:p>
          <a:p>
            <a:r>
              <a:rPr lang="ru-RU" dirty="0" smtClean="0"/>
              <a:t>Сквозные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51217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16034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обучения по прецедентам (текст – спектрограмма, как ответ)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36462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зацикливание на одном звуке – «потеря внимания»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69966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64993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39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659414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48486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823185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различных задач могут использоваться разные 5-балльные шкалы оценок категорий.  Абсолютные значения MOS зависят от контекста тестов, на них оказывают влияние различия в уровне знания языка и т. 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6214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Исторический обзор: Калиев А., Рыбин С.В. Синтез речи: прошлое и настоящее // Компьютерные инструменты в образовании - 2019. - № 1. - С. 5-28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530519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различных задач могут использоваться разные 5-балльные шкалы оценок категорий.  Абсолютные значения MOS зависят от контекста тестов, на них оказывают влияние различия в уровне знания языка и т. 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67951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различных задач могут использоваться разные 5-балльные шкалы оценок категорий.  Абсолютные значения MOS зависят от контекста тестов, на них оказывают влияние различия в уровне знания языка и т. 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537998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различных задач могут использоваться разные 5-балльные шкалы оценок категорий.  Абсолютные значения MOS зависят от контекста тестов, на них оказывают влияние различия в уровне знания языка и т. 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37099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869682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01662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170881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49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33383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50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538120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51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57151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52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113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1088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Пояснить точное изменение характеристик: тембр, темп.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8511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других языков крайне </a:t>
            </a:r>
            <a:r>
              <a:rPr lang="ru-RU" smtClean="0"/>
              <a:t>мало исследований.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6468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Просодика и фонетика могут иногда меняться (для арабского)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27457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Просодика и фонетика могут иногда меняться (для арабского)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F529-0DEF-49F1-9244-CAE19FE18203}" type="slidenum">
              <a:rPr lang="en-US" altLang="ru-RU" smtClean="0"/>
              <a:pPr>
                <a:defRPr/>
              </a:pPr>
              <a:t>12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6839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5099050" y="654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5910263" y="56991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885950"/>
            <a:ext cx="47910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4030663" y="247650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 i="0" cap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30663" y="247650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 i="0" cap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5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0663" y="247650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 i="0" cap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5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28177"/>
            <a:ext cx="6273934" cy="379798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t>Колонтитул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46583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46583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t>Колонтитул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5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3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6"/>
            <a:ext cx="3027362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665"/>
            <a:ext cx="82296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/>
                </a:solidFill>
                <a:latin typeface="Calibri"/>
                <a:cs typeface="+mn-cs"/>
              </a:rPr>
              <a:t>International Students and Scholars Rock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4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2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2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5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0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7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2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20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7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/>
                </a:solidFill>
                <a:latin typeface="Calibri"/>
                <a:cs typeface="+mn-cs"/>
              </a:rPr>
              <a:t>International Students and Scholars Rock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00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2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0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7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426297"/>
            <a:ext cx="4038600" cy="16998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426297"/>
            <a:ext cx="4038600" cy="16998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t>Колонтитул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3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3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t>Колонтитул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t>Колонтитул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9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099050" y="654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5910263" y="56991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8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277938"/>
            <a:ext cx="40894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43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TMO_logo2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3600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524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40" y="1236509"/>
            <a:ext cx="2713244" cy="2192491"/>
          </a:xfrm>
        </p:spPr>
        <p:txBody>
          <a:bodyPr anchor="t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9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63588"/>
            <a:ext cx="29718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68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076825"/>
            <a:ext cx="2413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0663" y="247650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 i="0" cap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0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0663" y="247650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 i="0" cap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3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30663" y="247650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 i="0" cap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0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6"/>
          </p:nvPr>
        </p:nvSpPr>
        <p:spPr>
          <a:xfrm>
            <a:off x="4030663" y="247650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 i="0" cap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36663"/>
            <a:ext cx="82296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0600"/>
            <a:ext cx="8229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Первый уровень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Пятый уровень</a:t>
            </a:r>
          </a:p>
          <a:p>
            <a:pPr lvl="4"/>
            <a:r>
              <a:rPr lang="ru-RU" altLang="ru-RU" smtClean="0"/>
              <a:t>Шестой уровень</a:t>
            </a:r>
            <a:endParaRPr lang="en-US" altLang="ru-RU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663" y="439738"/>
            <a:ext cx="465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Автоматическое распознавание и синтез речи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023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endParaRPr lang="ru-RU" altLang="ru-RU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36663"/>
            <a:ext cx="82296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0600"/>
            <a:ext cx="8229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Первый уровень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Пятый уровень</a:t>
            </a:r>
          </a:p>
          <a:p>
            <a:pPr lvl="4"/>
            <a:r>
              <a:rPr lang="ru-RU" altLang="ru-RU" smtClean="0"/>
              <a:t>Шестой уровень</a:t>
            </a:r>
            <a:endParaRPr lang="en-US" altLang="ru-RU" smtClean="0"/>
          </a:p>
        </p:txBody>
      </p:sp>
      <p:sp>
        <p:nvSpPr>
          <p:cNvPr id="2053" name="TextBox 3"/>
          <p:cNvSpPr txBox="1">
            <a:spLocks noChangeArrowheads="1"/>
          </p:cNvSpPr>
          <p:nvPr userDrawn="1"/>
        </p:nvSpPr>
        <p:spPr bwMode="auto">
          <a:xfrm>
            <a:off x="-865188" y="551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2054" name="Picture 6" descr="ITMO_logo3_RU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0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2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94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slideLayout" Target="../slideLayouts/slideLayout7.xml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media8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image" Target="../media/image9.png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2.wav"/><Relationship Id="rId7" Type="http://schemas.openxmlformats.org/officeDocument/2006/relationships/image" Target="../media/image10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5"/>
          <p:cNvSpPr>
            <a:spLocks noGrp="1"/>
          </p:cNvSpPr>
          <p:nvPr>
            <p:ph type="subTitle" idx="1"/>
          </p:nvPr>
        </p:nvSpPr>
        <p:spPr>
          <a:xfrm>
            <a:off x="1371600" y="6132513"/>
            <a:ext cx="6400800" cy="3048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Санкт-Петербург</a:t>
            </a:r>
            <a:r>
              <a:rPr lang="en-US" altLang="ru-RU" dirty="0" smtClean="0"/>
              <a:t>, </a:t>
            </a:r>
            <a:r>
              <a:rPr lang="ru-RU" altLang="ru-RU" dirty="0" smtClean="0"/>
              <a:t>27.10.</a:t>
            </a:r>
            <a:r>
              <a:rPr lang="en-US" altLang="ru-RU" dirty="0" smtClean="0"/>
              <a:t>20</a:t>
            </a:r>
            <a:r>
              <a:rPr lang="ru-RU" altLang="ru-RU" dirty="0" smtClean="0"/>
              <a:t>22</a:t>
            </a:r>
            <a:endParaRPr lang="en-US" altLang="ru-RU" dirty="0" smtClean="0"/>
          </a:p>
        </p:txBody>
      </p:sp>
      <p:sp>
        <p:nvSpPr>
          <p:cNvPr id="18435" name="Title 4"/>
          <p:cNvSpPr>
            <a:spLocks noGrp="1"/>
          </p:cNvSpPr>
          <p:nvPr>
            <p:ph type="title"/>
          </p:nvPr>
        </p:nvSpPr>
        <p:spPr>
          <a:xfrm>
            <a:off x="612775" y="3244362"/>
            <a:ext cx="7500938" cy="106562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C</a:t>
            </a:r>
            <a:r>
              <a:rPr lang="ru-RU" dirty="0" smtClean="0"/>
              <a:t>интез интонационной речи</a:t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90625" y="4387362"/>
            <a:ext cx="6762750" cy="1670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Рыбин Сергей Витальевич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Факультет информационных технологий и программирования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Речевые информационные системы и машинное обучение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Системы </a:t>
            </a:r>
            <a:r>
              <a:rPr lang="en-US" altLang="ru-RU" dirty="0" smtClean="0"/>
              <a:t>end-to end (</a:t>
            </a:r>
            <a:r>
              <a:rPr lang="ru-RU" altLang="ru-RU" dirty="0" smtClean="0"/>
              <a:t>интегральные)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Достоинства.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Высокое </a:t>
            </a:r>
            <a:r>
              <a:rPr lang="ru-RU" dirty="0">
                <a:solidFill>
                  <a:schemeClr val="tx2"/>
                </a:solidFill>
              </a:rPr>
              <a:t>качество </a:t>
            </a:r>
            <a:r>
              <a:rPr lang="ru-RU" dirty="0" smtClean="0">
                <a:solidFill>
                  <a:schemeClr val="tx2"/>
                </a:solidFill>
              </a:rPr>
              <a:t>речи.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Относительно </a:t>
            </a:r>
            <a:r>
              <a:rPr lang="ru-RU" dirty="0">
                <a:solidFill>
                  <a:schemeClr val="tx2"/>
                </a:solidFill>
              </a:rPr>
              <a:t>небольшие затраты на создание образца </a:t>
            </a:r>
            <a:r>
              <a:rPr lang="ru-RU" dirty="0" smtClean="0">
                <a:solidFill>
                  <a:schemeClr val="tx2"/>
                </a:solidFill>
              </a:rPr>
              <a:t>голоса.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Недостатки.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Большая представительная база данных.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Очень большой</a:t>
            </a:r>
            <a:r>
              <a:rPr lang="ru-RU" dirty="0" smtClean="0">
                <a:solidFill>
                  <a:schemeClr val="tx2"/>
                </a:solidFill>
              </a:rPr>
              <a:t> вычислительный ресурс.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 Не </a:t>
            </a:r>
            <a:r>
              <a:rPr lang="ru-RU" dirty="0">
                <a:solidFill>
                  <a:schemeClr val="tx2"/>
                </a:solidFill>
              </a:rPr>
              <a:t>всегда хорошую интонационную управляемость (например, для выражения незавершенности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Примеры только для английского и китайского.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69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</a:t>
            </a:r>
            <a:r>
              <a:rPr lang="ru-RU" altLang="ru-RU" dirty="0" smtClean="0">
                <a:solidFill>
                  <a:schemeClr val="bg1"/>
                </a:solidFill>
              </a:rPr>
              <a:t>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Схема</a:t>
            </a:r>
            <a:r>
              <a:rPr lang="en-US" altLang="ru-RU" dirty="0" smtClean="0"/>
              <a:t> Unit </a:t>
            </a:r>
            <a:r>
              <a:rPr lang="en-US" altLang="ru-RU" dirty="0"/>
              <a:t>Selection </a:t>
            </a:r>
            <a:r>
              <a:rPr lang="en-US" altLang="ru-RU" dirty="0" smtClean="0"/>
              <a:t>[</a:t>
            </a:r>
            <a:r>
              <a:rPr lang="ru-RU" altLang="ru-RU" dirty="0" smtClean="0"/>
              <a:t>4</a:t>
            </a:r>
            <a:r>
              <a:rPr lang="en-US" altLang="ru-RU" dirty="0" smtClean="0"/>
              <a:t>]</a:t>
            </a:r>
            <a:endParaRPr lang="ru-RU" alt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11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73074" y="1844455"/>
                <a:ext cx="5040395" cy="4503592"/>
              </a:xfrm>
            </p:spPr>
            <p:txBody>
              <a:bodyPr/>
              <a:lstStyle/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ru-RU" sz="2000" dirty="0"/>
                  <a:t>Сегментация речи на фонетические элементы </a:t>
                </a:r>
                <a:r>
                  <a:rPr lang="ru-RU" sz="2000" dirty="0" smtClean="0"/>
                  <a:t>(</a:t>
                </a:r>
                <a:r>
                  <a:rPr lang="ru-RU" sz="2000" dirty="0" err="1" smtClean="0"/>
                  <a:t>units</a:t>
                </a:r>
                <a:r>
                  <a:rPr lang="ru-RU" sz="2000" dirty="0"/>
                  <a:t>)</a:t>
                </a:r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ru-RU" sz="2000" dirty="0"/>
                  <a:t>Выбор оптимальной последовательности их реализаций из звуковой базы данных (алгоритм Витерби)</a:t>
                </a:r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ru-RU" sz="2000" dirty="0" smtClean="0"/>
                  <a:t>Вводятся функции стоимости замены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и стоимости </a:t>
                </a:r>
                <a:r>
                  <a:rPr lang="ru-RU" sz="2000" dirty="0" smtClean="0"/>
                  <a:t>связи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sz="2000" dirty="0" smtClean="0"/>
                  <a:t>Лучшая последовательность определяется </a:t>
                </a:r>
                <a:r>
                  <a:rPr lang="ru-RU" sz="2000" dirty="0"/>
                  <a:t>как минимальная общая  </a:t>
                </a:r>
                <a:r>
                  <a:rPr lang="ru-RU" sz="2000" dirty="0" smtClean="0"/>
                  <a:t>стоимость:</a:t>
                </a:r>
                <a:endParaRPr lang="en-US" sz="20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где,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000" dirty="0"/>
                  <a:t> – веса, настраиваемые ручным способом.</a:t>
                </a: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3074" y="1844455"/>
                <a:ext cx="5040395" cy="4503592"/>
              </a:xfrm>
              <a:blipFill>
                <a:blip r:embed="rId4"/>
                <a:stretch>
                  <a:fillRect l="-1332" t="-813" r="-1332" b="-3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Объект 2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1282625"/>
              </p:ext>
            </p:extLst>
          </p:nvPr>
        </p:nvGraphicFramePr>
        <p:xfrm>
          <a:off x="5513469" y="1961176"/>
          <a:ext cx="3141216" cy="273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r:id="rId5" imgW="3489936" imgH="3036630" progId="Visio.Drawing.11">
                  <p:embed/>
                </p:oleObj>
              </mc:Choice>
              <mc:Fallback>
                <p:oleObj r:id="rId5" imgW="3489936" imgH="3036630" progId="Visio.Drawing.11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469" y="1961176"/>
                        <a:ext cx="3141216" cy="2733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2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Схема параметрического синтеза</a:t>
            </a:r>
            <a:r>
              <a:rPr lang="en-US" altLang="ru-RU" dirty="0" smtClean="0"/>
              <a:t> [</a:t>
            </a:r>
            <a:r>
              <a:rPr lang="ru-RU" altLang="ru-RU" dirty="0" smtClean="0"/>
              <a:t>5</a:t>
            </a:r>
            <a:r>
              <a:rPr lang="en-US" altLang="ru-RU" dirty="0" smtClean="0"/>
              <a:t>]</a:t>
            </a:r>
            <a:endParaRPr lang="ru-RU" alt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2311892"/>
            <a:ext cx="1228896" cy="168616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214810" y="2780714"/>
            <a:ext cx="1991699" cy="7485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Лингвистический модуль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09335" y="2780714"/>
            <a:ext cx="1847505" cy="7485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Просодический модуль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02185" y="2780714"/>
            <a:ext cx="1738432" cy="7485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Фонетический модуль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75809" y="4226264"/>
            <a:ext cx="1808770" cy="7485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Акустический модуль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09335" y="4226348"/>
            <a:ext cx="1847505" cy="7485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Вокодер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67" y="3924449"/>
            <a:ext cx="1121264" cy="135231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60685" y="2444262"/>
            <a:ext cx="6726115" cy="139797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14" idx="3"/>
            <a:endCxn id="15" idx="1"/>
          </p:cNvCxnSpPr>
          <p:nvPr/>
        </p:nvCxnSpPr>
        <p:spPr>
          <a:xfrm>
            <a:off x="1701971" y="3154972"/>
            <a:ext cx="5128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3"/>
          </p:cNvCxnSpPr>
          <p:nvPr/>
        </p:nvCxnSpPr>
        <p:spPr>
          <a:xfrm>
            <a:off x="4206509" y="3154972"/>
            <a:ext cx="3028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3"/>
            <a:endCxn id="18" idx="1"/>
          </p:cNvCxnSpPr>
          <p:nvPr/>
        </p:nvCxnSpPr>
        <p:spPr>
          <a:xfrm>
            <a:off x="6356840" y="3154972"/>
            <a:ext cx="3453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8" idx="2"/>
            <a:endCxn id="19" idx="0"/>
          </p:cNvCxnSpPr>
          <p:nvPr/>
        </p:nvCxnSpPr>
        <p:spPr>
          <a:xfrm>
            <a:off x="7571401" y="3529230"/>
            <a:ext cx="8793" cy="697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1"/>
            <a:endCxn id="20" idx="3"/>
          </p:cNvCxnSpPr>
          <p:nvPr/>
        </p:nvCxnSpPr>
        <p:spPr>
          <a:xfrm flipH="1">
            <a:off x="6356840" y="4600522"/>
            <a:ext cx="318969" cy="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601" name="Прямая со стрелкой 25600"/>
          <p:cNvCxnSpPr>
            <a:stCxn id="20" idx="1"/>
            <a:endCxn id="21" idx="3"/>
          </p:cNvCxnSpPr>
          <p:nvPr/>
        </p:nvCxnSpPr>
        <p:spPr>
          <a:xfrm flipH="1">
            <a:off x="3878631" y="4600606"/>
            <a:ext cx="6307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603" name="Прямоугольник 25602"/>
          <p:cNvSpPr/>
          <p:nvPr/>
        </p:nvSpPr>
        <p:spPr>
          <a:xfrm>
            <a:off x="3878631" y="1935685"/>
            <a:ext cx="2176660" cy="6330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Нормализация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0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Лингвистика</a:t>
            </a:r>
            <a:r>
              <a:rPr lang="en-US" dirty="0" smtClean="0"/>
              <a:t> (</a:t>
            </a:r>
            <a:r>
              <a:rPr lang="ru-RU" dirty="0"/>
              <a:t>front-end </a:t>
            </a:r>
            <a:r>
              <a:rPr lang="ru-RU" dirty="0" smtClean="0"/>
              <a:t>модуль)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Сегментация текста на предложения и слова.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Учет пользовательской разметки текста (</a:t>
            </a:r>
            <a:r>
              <a:rPr lang="en-US" dirty="0"/>
              <a:t>SSML </a:t>
            </a:r>
            <a:r>
              <a:rPr lang="ru-RU" dirty="0"/>
              <a:t>теги).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Расшифровка сокращений, аббревиатур, числительных и других нестандартных записей.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/>
              <a:t>Поиск и исправление орфографических ошибок и опечаток (вариативно).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Определение морфограмматической информации (ударение, часть речи и пр.)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Снятие омонимии (омографии).</a:t>
            </a:r>
            <a:endParaRPr lang="ru-RU" sz="3600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44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Пользовательская </a:t>
            </a:r>
            <a:r>
              <a:rPr lang="ru-RU" dirty="0"/>
              <a:t>разметка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SSML </a:t>
            </a:r>
            <a:r>
              <a:rPr lang="ru-RU" dirty="0"/>
              <a:t>(Speech Synthesis Markup Language) </a:t>
            </a:r>
            <a:r>
              <a:rPr lang="en-US" dirty="0"/>
              <a:t>- </a:t>
            </a:r>
            <a:r>
              <a:rPr lang="ru-RU" dirty="0"/>
              <a:t>общепринятый формат пользовательской разметки для синтеза речи. Основан на </a:t>
            </a:r>
            <a:r>
              <a:rPr lang="en-US" dirty="0"/>
              <a:t>XML</a:t>
            </a:r>
            <a:r>
              <a:rPr lang="ru-RU" dirty="0"/>
              <a:t> разметке.</a:t>
            </a:r>
            <a:r>
              <a:rPr lang="en-US" dirty="0"/>
              <a:t> 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Позволяет программно контролировать параметры процесса синтеза речи,  такие как выбор языка, голоса, темпа, тембра, мест пауз, произношения слова и пр.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u="sng" dirty="0"/>
              <a:t>Не является жестким стандартом</a:t>
            </a:r>
            <a:r>
              <a:rPr lang="ru-RU" u="sng" dirty="0" smtClean="0"/>
              <a:t>.</a:t>
            </a:r>
            <a:r>
              <a:rPr lang="ru-RU" dirty="0" smtClean="0"/>
              <a:t> Это рекомендация, но ее поддерживают все системы </a:t>
            </a:r>
            <a:r>
              <a:rPr lang="en-US" dirty="0" smtClean="0"/>
              <a:t>TTS.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 каждого разработчика есть свои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i="1" dirty="0" smtClean="0"/>
              <a:t>feature</a:t>
            </a:r>
            <a:r>
              <a:rPr lang="ru-RU" i="1" dirty="0" smtClean="0"/>
              <a:t>»</a:t>
            </a:r>
            <a:r>
              <a:rPr lang="ru-RU" dirty="0" smtClean="0"/>
              <a:t> в разметке.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94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Лингвистика</a:t>
            </a:r>
            <a:r>
              <a:rPr lang="en-US" dirty="0" smtClean="0"/>
              <a:t>:</a:t>
            </a:r>
            <a:r>
              <a:rPr lang="ru-RU" dirty="0" smtClean="0"/>
              <a:t> решения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Ранние работы по нормализации </a:t>
            </a:r>
            <a:r>
              <a:rPr lang="ru-RU" sz="2200" dirty="0" smtClean="0"/>
              <a:t>текста </a:t>
            </a:r>
            <a:r>
              <a:rPr lang="ru-RU" sz="2200" dirty="0"/>
              <a:t>были основаны на правилах </a:t>
            </a:r>
            <a:r>
              <a:rPr lang="ru-RU" sz="2200" dirty="0" smtClean="0"/>
              <a:t>[6]. </a:t>
            </a:r>
            <a:r>
              <a:rPr lang="ru-RU" sz="2200" dirty="0"/>
              <a:t>Однако, составление исчерпывающего списка правил представляет собой </a:t>
            </a:r>
            <a:r>
              <a:rPr lang="ru-RU" sz="2200" dirty="0" smtClean="0"/>
              <a:t>невыполнимую </a:t>
            </a:r>
            <a:r>
              <a:rPr lang="ru-RU" sz="2200" dirty="0"/>
              <a:t>работу.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С появлением </a:t>
            </a:r>
            <a:r>
              <a:rPr lang="en-US" sz="2200" dirty="0" smtClean="0"/>
              <a:t>DNN</a:t>
            </a:r>
            <a:r>
              <a:rPr lang="ru-RU" sz="2200" dirty="0" smtClean="0"/>
              <a:t> </a:t>
            </a:r>
            <a:r>
              <a:rPr lang="ru-RU" sz="2200" dirty="0"/>
              <a:t>их стали применять </a:t>
            </a:r>
            <a:r>
              <a:rPr lang="ru-RU" sz="2200" dirty="0" smtClean="0"/>
              <a:t>для </a:t>
            </a:r>
            <a:r>
              <a:rPr lang="ru-RU" sz="2200" dirty="0"/>
              <a:t>моделирования нормализации текста как задачи преобразования последовательности в последовательность, где исходная и целевая последовательности представляют собой ненормализованные слова и слова </a:t>
            </a:r>
            <a:r>
              <a:rPr lang="ru-RU" sz="2200" dirty="0" smtClean="0"/>
              <a:t>«правильной» формы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/>
              <a:t>В </a:t>
            </a:r>
            <a:r>
              <a:rPr lang="ru-RU" sz="2200" dirty="0"/>
              <a:t>последнее время </a:t>
            </a:r>
            <a:r>
              <a:rPr lang="ru-RU" sz="2200" dirty="0" smtClean="0"/>
              <a:t>появились гибридные подходы [7], где предлагается </a:t>
            </a:r>
            <a:r>
              <a:rPr lang="ru-RU" sz="2200" dirty="0"/>
              <a:t>объединить преимущества как методов, основанных на правилах, так и нейросетевых </a:t>
            </a:r>
            <a:r>
              <a:rPr lang="ru-RU" sz="2200" dirty="0" smtClean="0"/>
              <a:t>моделей.</a:t>
            </a: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9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Просодика: задачи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ru-RU" dirty="0" smtClean="0"/>
              <a:t>Определение </a:t>
            </a:r>
            <a:r>
              <a:rPr lang="ru-RU" dirty="0"/>
              <a:t>мест пауз. 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/>
              <a:t>Определение длительности пауз.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/>
              <a:t>Определение фразового ударения (интонационного контура</a:t>
            </a:r>
            <a:r>
              <a:rPr lang="ru-RU" dirty="0" smtClean="0"/>
              <a:t>).</a:t>
            </a:r>
          </a:p>
          <a:p>
            <a:pPr marL="57150" indent="0" algn="just">
              <a:buNone/>
            </a:pPr>
            <a:r>
              <a:rPr lang="ru-RU" dirty="0" smtClean="0"/>
              <a:t>Естественность </a:t>
            </a:r>
            <a:r>
              <a:rPr lang="ru-RU" dirty="0"/>
              <a:t>синтезированного 	сигнала в значительной степени определяется </a:t>
            </a:r>
            <a:r>
              <a:rPr lang="ru-RU" dirty="0" smtClean="0"/>
              <a:t>просодикой.</a:t>
            </a:r>
          </a:p>
          <a:p>
            <a:pPr marL="57150" indent="0" algn="just">
              <a:buNone/>
            </a:pPr>
            <a:r>
              <a:rPr lang="ru-RU" dirty="0"/>
              <a:t>Типы интонационных </a:t>
            </a:r>
            <a:r>
              <a:rPr lang="ru-RU" dirty="0" smtClean="0"/>
              <a:t>контуров:</a:t>
            </a:r>
          </a:p>
          <a:p>
            <a:pPr marL="4000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для </a:t>
            </a:r>
            <a:r>
              <a:rPr lang="ru-RU" sz="2000" dirty="0"/>
              <a:t>русского языка </a:t>
            </a:r>
            <a:r>
              <a:rPr lang="ru-RU" sz="2000" dirty="0" smtClean="0"/>
              <a:t>классификация </a:t>
            </a:r>
            <a:r>
              <a:rPr lang="ru-RU" sz="2000" dirty="0"/>
              <a:t>Брызгуновой </a:t>
            </a:r>
            <a:r>
              <a:rPr lang="ru-RU" sz="2000" dirty="0" smtClean="0"/>
              <a:t>[8],</a:t>
            </a:r>
          </a:p>
          <a:p>
            <a:pPr marL="4000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для англоязычных </a:t>
            </a:r>
            <a:r>
              <a:rPr lang="ru-RU" sz="2000" dirty="0"/>
              <a:t>речевых корпусов </a:t>
            </a:r>
            <a:r>
              <a:rPr lang="ru-RU" sz="2000" dirty="0" smtClean="0"/>
              <a:t>схема </a:t>
            </a:r>
            <a:r>
              <a:rPr lang="ru-RU" sz="2000" dirty="0"/>
              <a:t>просодического аннотирования Tone and Break Indices (ToBI).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19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Необходимость просодической обработки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400050" algn="just">
              <a:buFont typeface="Wingdings" panose="05000000000000000000" pitchFamily="2" charset="2"/>
              <a:buChar char="q"/>
            </a:pPr>
            <a:r>
              <a:rPr lang="ru-RU" sz="2000" dirty="0"/>
              <a:t>Паузация имеет большое значение для восприятия человеком искусственной речи и оказывает  существенное влияние на ее стиль и </a:t>
            </a:r>
            <a:r>
              <a:rPr lang="ru-RU" sz="2000" dirty="0" smtClean="0"/>
              <a:t>интонацию.</a:t>
            </a:r>
          </a:p>
          <a:p>
            <a:pPr marL="4000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Корректная </a:t>
            </a:r>
            <a:r>
              <a:rPr lang="ru-RU" sz="2000" dirty="0"/>
              <a:t>паузация необходима для комфортности восприятия речи, а во многих случаях — и для правильного понимания смысла предложения.</a:t>
            </a:r>
          </a:p>
          <a:p>
            <a:pPr marL="57150" indent="0" algn="just">
              <a:buNone/>
            </a:pPr>
            <a:r>
              <a:rPr lang="ru-RU" sz="2000" dirty="0"/>
              <a:t>	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Быть иль не быть, </a:t>
            </a:r>
            <a:r>
              <a:rPr lang="ru-RU" sz="2000" b="1" dirty="0">
                <a:solidFill>
                  <a:srgbClr val="FF0000"/>
                </a:solidFill>
              </a:rPr>
              <a:t>вот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чем вопрос.</a:t>
            </a:r>
          </a:p>
          <a:p>
            <a:pPr marL="57150" indent="0" algn="just">
              <a:buNone/>
            </a:pPr>
            <a:r>
              <a:rPr lang="ru-RU" sz="2000" dirty="0"/>
              <a:t>	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Быть иль не быть, вот </a:t>
            </a:r>
            <a:r>
              <a:rPr lang="ru-RU" sz="2000" b="1" dirty="0">
                <a:solidFill>
                  <a:srgbClr val="FF0000"/>
                </a:solidFill>
              </a:rPr>
              <a:t>в чем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вопрос.</a:t>
            </a:r>
          </a:p>
          <a:p>
            <a:pPr marL="400050" algn="just">
              <a:buFont typeface="Wingdings" panose="05000000000000000000" pitchFamily="2" charset="2"/>
              <a:buChar char="q"/>
            </a:pPr>
            <a:r>
              <a:rPr lang="ru-RU" sz="2000" dirty="0"/>
              <a:t>Синтезированная речь должна иметь паузы, без нее слушатель быстро теряет внимание и интерес. А длительное прослушивание речи без пауз быстро утомляет.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44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Примеры </a:t>
            </a:r>
            <a:r>
              <a:rPr lang="ru-RU" dirty="0"/>
              <a:t>фразового ударения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eaLnBrk="1" fontAlgn="auto" hangingPunct="1">
              <a:buFont typeface="Wingdings" panose="05000000000000000000" pitchFamily="2" charset="2"/>
              <a:buChar char="q"/>
            </a:pPr>
            <a:r>
              <a:rPr lang="ru-RU" dirty="0"/>
              <a:t>Синтагматическое ударение на вопросительном слове: </a:t>
            </a:r>
            <a:r>
              <a:rPr lang="ru-RU" dirty="0">
                <a:solidFill>
                  <a:srgbClr val="FF0000"/>
                </a:solidFill>
              </a:rPr>
              <a:t>Ты </a:t>
            </a:r>
            <a:r>
              <a:rPr lang="ru-RU" b="1" u="sng" dirty="0">
                <a:solidFill>
                  <a:srgbClr val="FF0000"/>
                </a:solidFill>
              </a:rPr>
              <a:t>сколько</a:t>
            </a:r>
            <a:r>
              <a:rPr lang="ru-RU" dirty="0">
                <a:solidFill>
                  <a:srgbClr val="FF0000"/>
                </a:solidFill>
              </a:rPr>
              <a:t> писем получил от Ивана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 eaLnBrk="1" fontAlgn="auto" hangingPunct="1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 eaLnBrk="1" fontAlgn="auto" hangingPunct="1">
              <a:buNone/>
            </a:pPr>
            <a:endParaRPr lang="ru-RU" dirty="0" smtClean="0"/>
          </a:p>
          <a:p>
            <a:pPr eaLnBrk="1" fontAlgn="auto" hangingPunct="1">
              <a:buFont typeface="Wingdings" panose="05000000000000000000" pitchFamily="2" charset="2"/>
              <a:buChar char="q"/>
            </a:pPr>
            <a:endParaRPr lang="ru-RU" dirty="0"/>
          </a:p>
          <a:p>
            <a:pPr eaLnBrk="1" fontAlgn="t" hangingPunct="1">
              <a:buFont typeface="Wingdings" panose="05000000000000000000" pitchFamily="2" charset="2"/>
              <a:buChar char="q"/>
            </a:pPr>
            <a:r>
              <a:rPr lang="ru-RU" dirty="0" smtClean="0"/>
              <a:t>Восходящий </a:t>
            </a:r>
            <a:r>
              <a:rPr lang="ru-RU" dirty="0"/>
              <a:t>тон с последующим падением: </a:t>
            </a:r>
            <a:r>
              <a:rPr lang="ru-RU" dirty="0">
                <a:solidFill>
                  <a:srgbClr val="FF0000"/>
                </a:solidFill>
              </a:rPr>
              <a:t>Может Людмила этого не </a:t>
            </a:r>
            <a:r>
              <a:rPr lang="ru-RU" b="1" u="sng" dirty="0">
                <a:solidFill>
                  <a:srgbClr val="FF0000"/>
                </a:solidFill>
              </a:rPr>
              <a:t>понимает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 marL="0" indent="0" eaLnBrk="1" fontAlgn="t" hangingPunct="1">
              <a:buNone/>
            </a:pPr>
            <a:endParaRPr lang="ru-RU" dirty="0"/>
          </a:p>
          <a:p>
            <a:pPr marL="57150" indent="0" algn="just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20" y="2812705"/>
            <a:ext cx="5129646" cy="1080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44" y="4963916"/>
            <a:ext cx="5098222" cy="10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Просодика</a:t>
            </a:r>
            <a:r>
              <a:rPr lang="en-US" dirty="0" smtClean="0"/>
              <a:t>:</a:t>
            </a:r>
            <a:r>
              <a:rPr lang="ru-RU" dirty="0" smtClean="0"/>
              <a:t> решения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Устаревший подход: набор «ручных» правил.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Хорошие результаты на деревьях </a:t>
            </a:r>
            <a:r>
              <a:rPr lang="ru-RU" dirty="0"/>
              <a:t>принятия решений </a:t>
            </a:r>
            <a:r>
              <a:rPr lang="ru-RU" dirty="0" smtClean="0"/>
              <a:t>[9].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настоящее время появились подходы для прогнозирования просодии с использованием механизма внимания (self-attention), правда пока для китайского языка </a:t>
            </a:r>
            <a:r>
              <a:rPr lang="ru-RU" dirty="0" smtClean="0"/>
              <a:t>[10].</a:t>
            </a:r>
          </a:p>
          <a:p>
            <a:pPr marL="0" indent="0">
              <a:buNone/>
            </a:pPr>
            <a:r>
              <a:rPr lang="ru-RU" i="1" dirty="0"/>
              <a:t>Цель механизма внимания — заставить нейросеть сильнее сосредоточиться на </a:t>
            </a:r>
            <a:r>
              <a:rPr lang="ru-RU" i="1" dirty="0" smtClean="0"/>
              <a:t>«важных» </a:t>
            </a:r>
            <a:r>
              <a:rPr lang="ru-RU" i="1" dirty="0"/>
              <a:t>словах.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0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7373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Области применения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Устройства </a:t>
            </a:r>
            <a:r>
              <a:rPr lang="ru-RU" sz="2800" b="1" dirty="0"/>
              <a:t>и </a:t>
            </a:r>
            <a:r>
              <a:rPr lang="ru-RU" sz="2800" b="1" dirty="0" smtClean="0"/>
              <a:t>системы, осуществляющие </a:t>
            </a:r>
            <a:r>
              <a:rPr lang="ru-RU" sz="2800" b="1" dirty="0"/>
              <a:t>речевое взаимодействие между человеком и </a:t>
            </a:r>
            <a:r>
              <a:rPr lang="ru-RU" sz="2800" b="1" dirty="0" smtClean="0"/>
              <a:t>компьютером</a:t>
            </a:r>
          </a:p>
          <a:p>
            <a:pPr marL="0" indent="0">
              <a:buNone/>
            </a:pPr>
            <a:r>
              <a:rPr lang="ru-RU" sz="2800" b="1" dirty="0" smtClean="0"/>
              <a:t>_____________________________________________</a:t>
            </a:r>
          </a:p>
          <a:p>
            <a:r>
              <a:rPr lang="ru-RU" b="1" dirty="0" smtClean="0"/>
              <a:t>Здравоохранение</a:t>
            </a:r>
          </a:p>
          <a:p>
            <a:r>
              <a:rPr lang="ru-RU" b="1" dirty="0" smtClean="0"/>
              <a:t>Виртуальные помощники</a:t>
            </a:r>
          </a:p>
          <a:p>
            <a:r>
              <a:rPr lang="ru-RU" b="1" dirty="0" smtClean="0"/>
              <a:t>Безопасность (аутентификация)</a:t>
            </a:r>
          </a:p>
          <a:p>
            <a:r>
              <a:rPr lang="ru-RU" b="1" dirty="0" smtClean="0"/>
              <a:t>Бизнес</a:t>
            </a:r>
          </a:p>
          <a:p>
            <a:r>
              <a:rPr lang="ru-RU" b="1" dirty="0" smtClean="0"/>
              <a:t>Люди с ограниченными возможностями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809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Фонетика: задачи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7150" indent="0">
              <a:buNone/>
            </a:pPr>
            <a:r>
              <a:rPr lang="ru-RU" dirty="0"/>
              <a:t>Построение фонетического </a:t>
            </a:r>
            <a:r>
              <a:rPr lang="ru-RU" dirty="0" smtClean="0"/>
              <a:t>транскриптора, преобразование </a:t>
            </a:r>
            <a:r>
              <a:rPr lang="ru-RU" b="1" dirty="0"/>
              <a:t>графема → </a:t>
            </a:r>
            <a:r>
              <a:rPr lang="ru-RU" b="1" dirty="0" smtClean="0"/>
              <a:t>фонема</a:t>
            </a:r>
            <a:r>
              <a:rPr lang="ru-RU" b="1" dirty="0"/>
              <a:t> → аллофон </a:t>
            </a:r>
            <a:r>
              <a:rPr lang="ru-RU" b="1" u="sng" dirty="0"/>
              <a:t>(с учетом редукции</a:t>
            </a:r>
            <a:r>
              <a:rPr lang="ru-RU" b="1" u="sng" dirty="0" smtClean="0"/>
              <a:t>)</a:t>
            </a:r>
          </a:p>
          <a:p>
            <a:pPr marL="57150" indent="0">
              <a:buNone/>
            </a:pPr>
            <a:r>
              <a:rPr lang="ru-RU" b="1" u="sng" dirty="0" smtClean="0"/>
              <a:t>___________________________________________________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b="1" dirty="0"/>
              <a:t>Фонема</a:t>
            </a:r>
            <a:r>
              <a:rPr lang="ru-RU" sz="2000" dirty="0"/>
              <a:t> — обозначение звуковой единицы, элемент звуковой системы языка. Это абстрактная лингвистическая сущность, единица в отвлечении от ее конкретных </a:t>
            </a:r>
            <a:r>
              <a:rPr lang="ru-RU" sz="2000" dirty="0" smtClean="0"/>
              <a:t>реализаций.</a:t>
            </a:r>
            <a:endParaRPr lang="ru-RU" sz="2000" dirty="0"/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b="1" dirty="0"/>
              <a:t>Аллофон</a:t>
            </a:r>
            <a:r>
              <a:rPr lang="ru-RU" sz="2000" dirty="0"/>
              <a:t> — реализация фонемы, её вариант, обусловленный конкретным фонетическим окружением. В отличие от фонемы, является не абстрактным понятием, а конкретным речевым звуком.</a:t>
            </a:r>
          </a:p>
          <a:p>
            <a:pPr marL="57150" indent="0">
              <a:buNone/>
            </a:pPr>
            <a:r>
              <a:rPr lang="ru-RU" sz="2000" dirty="0"/>
              <a:t>Для гласных различают предударные, ударные и заударные аллофоны.</a:t>
            </a:r>
          </a:p>
          <a:p>
            <a:pPr marL="57150" indent="0">
              <a:buNone/>
            </a:pPr>
            <a:endParaRPr lang="ru-RU" b="1" i="1" dirty="0"/>
          </a:p>
          <a:p>
            <a:pPr marL="57150" indent="0" algn="just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310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Фонетика: п</a:t>
            </a:r>
            <a:r>
              <a:rPr lang="ru-RU" dirty="0" smtClean="0"/>
              <a:t>ример транскрипции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7150" indent="0">
              <a:buNone/>
            </a:pPr>
            <a:r>
              <a:rPr lang="ru-RU" dirty="0" smtClean="0"/>
              <a:t>Сейчас замечательное время</a:t>
            </a:r>
            <a:endParaRPr lang="ru-RU" b="1" i="1" dirty="0" smtClean="0"/>
          </a:p>
          <a:p>
            <a:pPr marL="57150" indent="0" algn="just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21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1" y="2373530"/>
            <a:ext cx="2560542" cy="932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1" y="3495719"/>
            <a:ext cx="5992887" cy="938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91" y="4624004"/>
            <a:ext cx="256054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Фонетика:</a:t>
            </a:r>
            <a:r>
              <a:rPr lang="en-US" dirty="0"/>
              <a:t> IPA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IPA</a:t>
            </a:r>
            <a:r>
              <a:rPr lang="en-US" dirty="0" smtClean="0"/>
              <a:t> </a:t>
            </a:r>
            <a:r>
              <a:rPr lang="ru-RU" dirty="0" smtClean="0"/>
              <a:t>— Международный фонетический алфавит (англ. </a:t>
            </a:r>
            <a:r>
              <a:rPr lang="en-US" dirty="0" smtClean="0"/>
              <a:t>International Phonetic Alphabet, </a:t>
            </a:r>
            <a:r>
              <a:rPr lang="ru-RU" dirty="0" smtClean="0"/>
              <a:t>сокр. </a:t>
            </a:r>
            <a:r>
              <a:rPr lang="en-US" dirty="0" smtClean="0"/>
              <a:t>IPA) — </a:t>
            </a:r>
            <a:r>
              <a:rPr lang="ru-RU" dirty="0" smtClean="0"/>
              <a:t>система знаков для записи транскрипции на основе латинского алфавита.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Разработан и поддерживается Международной фонетической ассоциацией.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80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Фонетика:</a:t>
            </a:r>
            <a:r>
              <a:rPr lang="en-US" dirty="0"/>
              <a:t> </a:t>
            </a:r>
            <a:r>
              <a:rPr lang="ru-RU" dirty="0" smtClean="0"/>
              <a:t>классические решения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Составление </a:t>
            </a:r>
            <a:r>
              <a:rPr lang="ru-RU" sz="2000" b="1" dirty="0"/>
              <a:t>словарей графема → фонема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Высокая точность решения</a:t>
            </a:r>
            <a:r>
              <a:rPr lang="ru-RU" sz="2000" dirty="0"/>
              <a:t>, </a:t>
            </a:r>
            <a:r>
              <a:rPr lang="ru-RU" sz="2000" dirty="0" smtClean="0"/>
              <a:t>но существенные человеческие трудозатраты, </a:t>
            </a:r>
            <a:r>
              <a:rPr lang="ru-RU" sz="2000" dirty="0"/>
              <a:t>и не будет работать для </a:t>
            </a:r>
            <a:r>
              <a:rPr lang="en-US" sz="2000" dirty="0"/>
              <a:t>OOV</a:t>
            </a:r>
            <a:r>
              <a:rPr lang="ru-RU" sz="2000" dirty="0"/>
              <a:t> </a:t>
            </a:r>
            <a:r>
              <a:rPr lang="en-US" sz="2000" dirty="0" smtClean="0"/>
              <a:t>(Out-Of-Vocabulary</a:t>
            </a:r>
            <a:r>
              <a:rPr lang="en-US" sz="2000" dirty="0"/>
              <a:t>) </a:t>
            </a:r>
            <a:r>
              <a:rPr lang="ru-RU" sz="2000" dirty="0" smtClean="0"/>
              <a:t>слов</a:t>
            </a:r>
            <a:r>
              <a:rPr lang="ru-RU" sz="2000" dirty="0"/>
              <a:t>. Кроме того, для алфавитных языков, таких как английский, словарь не может охватывать произношение всех </a:t>
            </a:r>
            <a:r>
              <a:rPr lang="ru-RU" sz="2000" dirty="0" smtClean="0"/>
              <a:t>слов.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Составление </a:t>
            </a:r>
            <a:r>
              <a:rPr lang="ru-RU" sz="2000" b="1" dirty="0"/>
              <a:t>правил преобразования слов в </a:t>
            </a:r>
            <a:r>
              <a:rPr lang="ru-RU" sz="2000" b="1" dirty="0" smtClean="0"/>
              <a:t>произношение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Здесь </a:t>
            </a:r>
            <a:r>
              <a:rPr lang="ru-RU" sz="2000" dirty="0"/>
              <a:t>также </a:t>
            </a:r>
            <a:r>
              <a:rPr lang="ru-RU" sz="2000" dirty="0" smtClean="0"/>
              <a:t>большие </a:t>
            </a:r>
            <a:r>
              <a:rPr lang="ru-RU" sz="2000" dirty="0"/>
              <a:t>трудозатраты и </a:t>
            </a:r>
            <a:r>
              <a:rPr lang="ru-RU" sz="2000" dirty="0" smtClean="0"/>
              <a:t>нужны очень </a:t>
            </a:r>
            <a:r>
              <a:rPr lang="ru-RU" sz="2000" dirty="0"/>
              <a:t>квалифицированные специалисты в области конкретного языка. К тому же не все языки легко подвергаются такому описанию, например, английский. Точность такого решения уже меньше чем в словарях, но при этом оно работает для OOV </a:t>
            </a:r>
            <a:r>
              <a:rPr lang="ru-RU" sz="2000" dirty="0" smtClean="0"/>
              <a:t>слов.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Иногда </a:t>
            </a:r>
            <a:r>
              <a:rPr lang="ru-RU" sz="2000" dirty="0"/>
              <a:t>эти два подхода сочетают, например, для арабского </a:t>
            </a:r>
            <a:r>
              <a:rPr lang="ru-RU" sz="2000" dirty="0" smtClean="0"/>
              <a:t>[11].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22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Фонетика:</a:t>
            </a:r>
            <a:r>
              <a:rPr lang="en-US" dirty="0"/>
              <a:t> </a:t>
            </a:r>
            <a:r>
              <a:rPr lang="ru-RU" dirty="0" smtClean="0"/>
              <a:t>современные решения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</a:rPr>
              <a:t>Использовать </a:t>
            </a:r>
            <a:r>
              <a:rPr lang="ru-RU" sz="2000" dirty="0">
                <a:solidFill>
                  <a:schemeClr val="tx2"/>
                </a:solidFill>
              </a:rPr>
              <a:t>архитектуру RNN </a:t>
            </a:r>
            <a:r>
              <a:rPr lang="en-US" sz="2000" dirty="0">
                <a:solidFill>
                  <a:schemeClr val="tx2"/>
                </a:solidFill>
              </a:rPr>
              <a:t>(Recurrent neural </a:t>
            </a:r>
            <a:r>
              <a:rPr lang="en-US" sz="2000" dirty="0" smtClean="0">
                <a:solidFill>
                  <a:schemeClr val="tx2"/>
                </a:solidFill>
              </a:rPr>
              <a:t>network) </a:t>
            </a: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качестве преобразователя входных данных для </a:t>
            </a:r>
            <a:r>
              <a:rPr lang="ru-RU" sz="2000" dirty="0" smtClean="0">
                <a:solidFill>
                  <a:schemeClr val="tx2"/>
                </a:solidFill>
              </a:rPr>
              <a:t>WFST графов (</a:t>
            </a:r>
            <a:r>
              <a:rPr lang="en-US" sz="2000" dirty="0">
                <a:solidFill>
                  <a:schemeClr val="tx2"/>
                </a:solidFill>
              </a:rPr>
              <a:t>Weighted finite-state transducer</a:t>
            </a:r>
            <a:r>
              <a:rPr lang="ru-RU" sz="2000" dirty="0" smtClean="0">
                <a:solidFill>
                  <a:schemeClr val="tx2"/>
                </a:solidFill>
              </a:rPr>
              <a:t>) </a:t>
            </a:r>
            <a:r>
              <a:rPr lang="en-US" sz="2000" dirty="0" smtClean="0">
                <a:solidFill>
                  <a:schemeClr val="tx2"/>
                </a:solidFill>
              </a:rPr>
              <a:t>[1</a:t>
            </a:r>
            <a:r>
              <a:rPr lang="ru-RU" sz="2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]</a:t>
            </a:r>
            <a:r>
              <a:rPr lang="ru-RU" sz="2000" dirty="0" smtClean="0">
                <a:solidFill>
                  <a:schemeClr val="tx2"/>
                </a:solidFill>
              </a:rPr>
              <a:t> (</a:t>
            </a:r>
            <a:r>
              <a:rPr lang="ru-RU" sz="2000" dirty="0"/>
              <a:t>поиск оптимального пути по графу</a:t>
            </a:r>
            <a:r>
              <a:rPr lang="ru-RU" sz="2000" dirty="0" smtClean="0">
                <a:solidFill>
                  <a:schemeClr val="tx2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</a:rPr>
              <a:t>На </a:t>
            </a:r>
            <a:r>
              <a:rPr lang="ru-RU" sz="2000" dirty="0">
                <a:solidFill>
                  <a:schemeClr val="tx2"/>
                </a:solidFill>
              </a:rPr>
              <a:t>основе учета текстового контекста, </a:t>
            </a:r>
            <a:r>
              <a:rPr lang="ru-RU" sz="2000" dirty="0" smtClean="0">
                <a:solidFill>
                  <a:schemeClr val="tx2"/>
                </a:solidFill>
              </a:rPr>
              <a:t>используя </a:t>
            </a:r>
            <a:r>
              <a:rPr lang="ru-RU" sz="2000" dirty="0">
                <a:solidFill>
                  <a:schemeClr val="tx2"/>
                </a:solidFill>
              </a:rPr>
              <a:t>модель BERT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(Bidirectional Encoder Representations from Transformers) </a:t>
            </a:r>
            <a:r>
              <a:rPr lang="ru-RU" sz="2000" dirty="0" smtClean="0">
                <a:solidFill>
                  <a:schemeClr val="tx2"/>
                </a:solidFill>
              </a:rPr>
              <a:t>[13]. Подход решает </a:t>
            </a:r>
            <a:r>
              <a:rPr lang="ru-RU" sz="2000" b="1" dirty="0">
                <a:solidFill>
                  <a:schemeClr val="tx2"/>
                </a:solidFill>
              </a:rPr>
              <a:t>проблему вариативности транскрипций</a:t>
            </a:r>
            <a:r>
              <a:rPr lang="ru-RU" sz="2000" dirty="0">
                <a:solidFill>
                  <a:schemeClr val="tx2"/>
                </a:solidFill>
              </a:rPr>
              <a:t> (важно, например, для </a:t>
            </a:r>
            <a:r>
              <a:rPr lang="ru-RU" sz="2000" dirty="0" smtClean="0">
                <a:solidFill>
                  <a:schemeClr val="tx2"/>
                </a:solidFill>
              </a:rPr>
              <a:t>русского</a:t>
            </a:r>
            <a:r>
              <a:rPr lang="ru-RU" sz="2000" dirty="0">
                <a:solidFill>
                  <a:schemeClr val="tx2"/>
                </a:solidFill>
              </a:rPr>
              <a:t>, английского, китайского языков</a:t>
            </a:r>
            <a:r>
              <a:rPr lang="ru-RU" sz="2000" dirty="0" smtClean="0">
                <a:solidFill>
                  <a:schemeClr val="tx2"/>
                </a:solidFill>
              </a:rPr>
              <a:t>).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BERT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— </a:t>
            </a:r>
            <a:r>
              <a:rPr lang="ru-RU" sz="2000" dirty="0">
                <a:solidFill>
                  <a:schemeClr val="tx2"/>
                </a:solidFill>
              </a:rPr>
              <a:t>языковая </a:t>
            </a:r>
            <a:r>
              <a:rPr lang="ru-RU" sz="2000" dirty="0" smtClean="0">
                <a:solidFill>
                  <a:schemeClr val="tx2"/>
                </a:solidFill>
              </a:rPr>
              <a:t>модель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для </a:t>
            </a:r>
            <a:r>
              <a:rPr lang="ru-RU" sz="2000" dirty="0">
                <a:solidFill>
                  <a:schemeClr val="tx2"/>
                </a:solidFill>
              </a:rPr>
              <a:t>предобучения языковых </a:t>
            </a:r>
            <a:r>
              <a:rPr lang="ru-RU" sz="2000" dirty="0" smtClean="0">
                <a:solidFill>
                  <a:schemeClr val="tx2"/>
                </a:solidFill>
              </a:rPr>
              <a:t>представлений.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565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Акустическая модель: задачи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ru-RU" dirty="0" smtClean="0"/>
              <a:t>Генерация акустических признаков.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 smtClean="0"/>
              <a:t>Выбор </a:t>
            </a:r>
            <a:r>
              <a:rPr lang="ru-RU" dirty="0"/>
              <a:t>акустических признаков </a:t>
            </a:r>
            <a:r>
              <a:rPr lang="ru-RU" dirty="0" smtClean="0"/>
              <a:t>определяет </a:t>
            </a:r>
            <a:r>
              <a:rPr lang="ru-RU" dirty="0"/>
              <a:t>тип пайплайна (конвейера) TTS</a:t>
            </a:r>
            <a:r>
              <a:rPr lang="ru-RU" dirty="0" smtClean="0"/>
              <a:t>.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Набор акустических параметров </a:t>
            </a:r>
            <a:r>
              <a:rPr lang="ru-RU" dirty="0" smtClean="0">
                <a:solidFill>
                  <a:schemeClr val="tx2"/>
                </a:solidFill>
              </a:rPr>
              <a:t>задает требования для вокодера.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889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Акустическая модель</a:t>
            </a:r>
            <a:r>
              <a:rPr lang="ru-RU" altLang="ru-RU" dirty="0" smtClean="0"/>
              <a:t>: признаки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Частота основного тона (</a:t>
            </a:r>
            <a:r>
              <a:rPr lang="en-US" dirty="0" smtClean="0">
                <a:solidFill>
                  <a:schemeClr val="tx2"/>
                </a:solidFill>
              </a:rPr>
              <a:t>F0).</a:t>
            </a:r>
            <a:endParaRPr lang="ru-RU" dirty="0" smtClean="0">
              <a:solidFill>
                <a:schemeClr val="tx2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Длительность фонем.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Мел-частотные </a:t>
            </a:r>
            <a:r>
              <a:rPr lang="ru-RU" dirty="0">
                <a:solidFill>
                  <a:schemeClr val="tx2"/>
                </a:solidFill>
              </a:rPr>
              <a:t>кепстральные коэффициенты (</a:t>
            </a:r>
            <a:r>
              <a:rPr lang="en-US" dirty="0">
                <a:solidFill>
                  <a:schemeClr val="tx2"/>
                </a:solidFill>
              </a:rPr>
              <a:t>MelFrequency Cepstral Coefficients – MFCC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ru-RU" dirty="0" err="1" smtClean="0"/>
              <a:t>el</a:t>
            </a:r>
            <a:r>
              <a:rPr lang="ru-RU" dirty="0" smtClean="0"/>
              <a:t>-спектрограмма.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r>
              <a:rPr lang="ru-RU" sz="2400" b="1" dirty="0" smtClean="0"/>
              <a:t>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27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Акустическая </a:t>
            </a:r>
            <a:r>
              <a:rPr lang="ru-RU" altLang="ru-RU" dirty="0" smtClean="0"/>
              <a:t>модель:</a:t>
            </a:r>
            <a:r>
              <a:rPr lang="en-US" altLang="ru-RU" dirty="0" smtClean="0"/>
              <a:t> F0 [14]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Частота основного тона (F0) </a:t>
            </a:r>
            <a:r>
              <a:rPr lang="ru-RU" sz="1800" dirty="0" smtClean="0"/>
              <a:t>- частота </a:t>
            </a:r>
            <a:r>
              <a:rPr lang="ru-RU" sz="1800" dirty="0"/>
              <a:t>вибрации голосовых связок говорящего. Под напором воздуха из легких голосовые связки периодически раздвигаются, в результате чего создается прерывистый квазипериодический поток воздуха. Период повторения этих импульсов называют периодом основного тона голоса </a:t>
            </a:r>
            <a:r>
              <a:rPr lang="en-US" sz="1800" dirty="0"/>
              <a:t>T</a:t>
            </a:r>
            <a:r>
              <a:rPr lang="ru-RU" sz="1800" dirty="0"/>
              <a:t>0, а обратную величину </a:t>
            </a:r>
            <a:r>
              <a:rPr lang="en-US" sz="1800" dirty="0"/>
              <a:t>F</a:t>
            </a:r>
            <a:r>
              <a:rPr lang="ru-RU" sz="1800" dirty="0"/>
              <a:t>0 = 1/Т0 - частотой основного тона.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Частота основного тона индивидуальна для каждого человека и обусловлена особенностями строения его гортани. При произнесении речи частота основного тона непрерывно изменяется в соответствии с ударением, а также при проявлении эмоций. Такое изменение частоты основного тона называется интонацией, имеющей большое значение для узнаваемости говорящего.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У каждого человека свой диапазон изменения основного </a:t>
            </a:r>
            <a:r>
              <a:rPr lang="ru-RU" sz="1800" dirty="0" smtClean="0"/>
              <a:t>тона. </a:t>
            </a:r>
            <a:r>
              <a:rPr lang="ru-RU" sz="1800" dirty="0"/>
              <a:t>Частота основного тона различна для мужских </a:t>
            </a:r>
            <a:r>
              <a:rPr lang="ru-RU" sz="1800" dirty="0" smtClean="0"/>
              <a:t>и </a:t>
            </a:r>
            <a:r>
              <a:rPr lang="ru-RU" sz="1800" dirty="0"/>
              <a:t>женских </a:t>
            </a:r>
            <a:r>
              <a:rPr lang="ru-RU" sz="1800" dirty="0" smtClean="0"/>
              <a:t>голосов.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r>
              <a:rPr lang="ru-RU" sz="2400" b="1" dirty="0" smtClean="0"/>
              <a:t>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95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Акустическая </a:t>
            </a:r>
            <a:r>
              <a:rPr lang="ru-RU" altLang="ru-RU" dirty="0" smtClean="0"/>
              <a:t>модель:</a:t>
            </a:r>
            <a:r>
              <a:rPr lang="en-US" altLang="ru-RU" dirty="0" smtClean="0"/>
              <a:t> MFCC [15]</a:t>
            </a:r>
            <a:endParaRPr lang="ru-RU" alt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47000"/>
                <a:ext cx="8229600" cy="447916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800" dirty="0" smtClean="0"/>
                  <a:t>1. Речевой </a:t>
                </a:r>
                <a:r>
                  <a:rPr lang="ru-RU" sz="1800" dirty="0"/>
                  <a:t>сигнал разбивается на временные интервалы (кадры) одинаковой длины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1800" dirty="0"/>
                  <a:t> отсчетов</a:t>
                </a:r>
                <a:r>
                  <a:rPr lang="ru-RU" sz="1800" dirty="0" smtClean="0"/>
                  <a:t>.</a:t>
                </a:r>
                <a:endParaRPr lang="en-US" sz="1800" dirty="0" smtClean="0"/>
              </a:p>
              <a:p>
                <a:pPr marL="0" indent="0" algn="just">
                  <a:buNone/>
                </a:pPr>
                <a:r>
                  <a:rPr lang="ru-RU" sz="1800" dirty="0" smtClean="0"/>
                  <a:t>2. Для </a:t>
                </a:r>
                <a:r>
                  <a:rPr lang="ru-RU" sz="1800" dirty="0"/>
                  <a:t>каждого кадра проводится предварительное оконное </a:t>
                </a:r>
                <a:r>
                  <a:rPr lang="ru-RU" sz="1800" dirty="0" smtClean="0"/>
                  <a:t>преобразование</a:t>
                </a:r>
                <a:r>
                  <a:rPr lang="en-US" sz="1800" dirty="0" smtClean="0"/>
                  <a:t>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ba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00" dirty="0" smtClean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1800" dirty="0" smtClean="0"/>
                  <a:t>3. Для </a:t>
                </a:r>
                <a:r>
                  <a:rPr lang="ru-RU" sz="1800" dirty="0"/>
                  <a:t>каждого кадра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ba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sz="1800" dirty="0"/>
                  <a:t> вычисляется комплексный спектр</a:t>
                </a:r>
                <a:r>
                  <a:rPr lang="ru-RU" sz="1800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ba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bSup>
                        <m:sSubSup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𝑘𝑗</m:t>
                          </m:r>
                        </m:sup>
                      </m:sSubSup>
                      <m:r>
                        <a:rPr lang="ru-RU" sz="1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 smtClean="0"/>
              </a:p>
              <a:p>
                <a:pPr marL="0" indent="0" algn="just">
                  <a:buNone/>
                </a:pPr>
                <a:r>
                  <a:rPr lang="ru-RU" sz="1800" dirty="0" smtClean="0"/>
                  <a:t>4. Спектр </a:t>
                </a:r>
                <a:r>
                  <a:rPr lang="ru-RU" sz="1800" dirty="0"/>
                  <a:t>кадра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sz="1800" dirty="0"/>
                  <a:t> преобразуется в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1800" dirty="0"/>
                  <a:t> мел-частотных значений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sz="1800" dirty="0"/>
                  <a:t> с помощью гребенки (банка) </a:t>
                </a:r>
                <a:r>
                  <a:rPr lang="en-US" sz="1800" dirty="0"/>
                  <a:t>R </a:t>
                </a:r>
                <a:r>
                  <a:rPr lang="ru-RU" sz="1800" dirty="0"/>
                  <a:t>фильтров с треугольными частотными характеристиками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800" dirty="0" smtClean="0"/>
              </a:p>
              <a:p>
                <a:pPr marL="0" indent="0" algn="just"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800" dirty="0"/>
                  <a:t> ‒ частотный диапазон фильтра с индексом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ru-RU" sz="1800" dirty="0" smtClean="0"/>
                  <a:t>.</a:t>
                </a:r>
                <a:endParaRPr lang="ru-RU" sz="1800" dirty="0"/>
              </a:p>
              <a:p>
                <a:pPr marL="0" indent="0" algn="just">
                  <a:buNone/>
                </a:pPr>
                <a:endParaRPr lang="en-US" sz="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47000"/>
                <a:ext cx="8229600" cy="4479163"/>
              </a:xfrm>
              <a:blipFill>
                <a:blip r:embed="rId3"/>
                <a:stretch>
                  <a:fillRect l="-593" t="-680" r="-593" b="-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54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Акустическая </a:t>
            </a:r>
            <a:r>
              <a:rPr lang="ru-RU" altLang="ru-RU" dirty="0" smtClean="0"/>
              <a:t>модель:</a:t>
            </a:r>
            <a:r>
              <a:rPr lang="en-US" altLang="ru-RU" dirty="0" smtClean="0"/>
              <a:t> MFCC </a:t>
            </a:r>
            <a:r>
              <a:rPr lang="ru-RU" altLang="ru-RU" dirty="0" smtClean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47000"/>
                <a:ext cx="8229600" cy="4479163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800" dirty="0"/>
                  <a:t> – нормировочный </a:t>
                </a:r>
                <a:r>
                  <a:rPr lang="ru-RU" sz="1800" dirty="0" smtClean="0"/>
                  <a:t>множитель:</a:t>
                </a:r>
                <a:endParaRPr lang="ru-RU" sz="18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sz="1800" dirty="0"/>
              </a:p>
              <a:p>
                <a:pPr marL="0" indent="0" algn="just">
                  <a:buNone/>
                </a:pPr>
                <a:r>
                  <a:rPr lang="ru-RU" sz="1800" dirty="0" smtClean="0"/>
                  <a:t>Иногда </a:t>
                </a:r>
                <a:r>
                  <a:rPr lang="ru-RU" sz="1800" dirty="0"/>
                  <a:t>фильтры сразу строятся нормированными в интервале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ru-RU" sz="1800" dirty="0"/>
                  <a:t> тогда необходимость в нормировочном множителе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800" dirty="0"/>
                  <a:t> отпадает. </a:t>
                </a:r>
                <a:endParaRPr lang="ru-RU" sz="1800" dirty="0" smtClean="0"/>
              </a:p>
              <a:p>
                <a:pPr marL="0" indent="0" algn="just">
                  <a:buNone/>
                </a:pPr>
                <a:r>
                  <a:rPr lang="ru-RU" sz="1800" dirty="0" smtClean="0"/>
                  <a:t>Гребенка </a:t>
                </a:r>
                <a:r>
                  <a:rPr lang="ru-RU" sz="1800" dirty="0"/>
                  <a:t>фильтров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800" dirty="0"/>
                  <a:t> строится на основе человеческого восприятии </a:t>
                </a:r>
                <a:r>
                  <a:rPr lang="ru-RU" sz="1800" dirty="0" smtClean="0"/>
                  <a:t>речи.</a:t>
                </a:r>
              </a:p>
              <a:p>
                <a:pPr marL="0" indent="0" algn="just">
                  <a:buNone/>
                </a:pPr>
                <a:r>
                  <a:rPr lang="ru-RU" sz="1800" dirty="0" smtClean="0"/>
                  <a:t>7. Вычисляется дискретное </a:t>
                </a:r>
                <a:r>
                  <a:rPr lang="ru-RU" sz="1800" dirty="0"/>
                  <a:t>косинусное преобразование логарифма мел-частотного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sz="1800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𝑀𝐹𝐶𝐶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Υ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ru-RU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 smtClean="0"/>
              </a:p>
              <a:p>
                <a:pPr marL="0" indent="0" algn="just">
                  <a:buNone/>
                </a:pPr>
                <a:r>
                  <a:rPr lang="ru-RU" sz="1800" dirty="0"/>
                  <a:t>Обычно значение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ru-RU" sz="1800" dirty="0"/>
                  <a:t> выбирают меньше числа фильтров в гребенке, как правило, в диапазоне от 12 до 30.</a:t>
                </a:r>
              </a:p>
              <a:p>
                <a:pPr marL="0" indent="0" algn="just">
                  <a:buNone/>
                </a:pPr>
                <a:endParaRPr lang="ru-RU" sz="1800" dirty="0"/>
              </a:p>
              <a:p>
                <a:pPr marL="0" indent="0" algn="just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47000"/>
                <a:ext cx="8229600" cy="4479163"/>
              </a:xfrm>
              <a:blipFill>
                <a:blip r:embed="rId3"/>
                <a:stretch>
                  <a:fillRect l="-593" t="-680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r>
              <a:rPr lang="ru-RU" sz="2400" b="1" dirty="0" smtClean="0"/>
              <a:t>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07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7373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Области применения: </a:t>
            </a:r>
            <a:r>
              <a:rPr lang="en-US" altLang="ru-RU" dirty="0" smtClean="0"/>
              <a:t>IVR </a:t>
            </a:r>
            <a:r>
              <a:rPr lang="ru-RU" altLang="ru-RU" dirty="0" smtClean="0"/>
              <a:t>система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3" y="2042841"/>
            <a:ext cx="7993602" cy="40833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519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Акустическая </a:t>
            </a:r>
            <a:r>
              <a:rPr lang="ru-RU" altLang="ru-RU" dirty="0" smtClean="0"/>
              <a:t>модель: </a:t>
            </a:r>
            <a:r>
              <a:rPr lang="en-US" altLang="ru-RU" dirty="0" smtClean="0"/>
              <a:t>mel-</a:t>
            </a:r>
            <a:r>
              <a:rPr lang="ru-RU" altLang="ru-RU" dirty="0" smtClean="0"/>
              <a:t>спектр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836420"/>
                <a:ext cx="8229600" cy="428974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1800" dirty="0" smtClean="0"/>
                  <a:t>Единица </a:t>
                </a:r>
                <a:r>
                  <a:rPr lang="ru-RU" sz="1800" dirty="0"/>
                  <a:t>измерения высоты звука — </a:t>
                </a:r>
                <a:r>
                  <a:rPr lang="ru-RU" sz="1800" dirty="0" smtClean="0"/>
                  <a:t>мел (основана </a:t>
                </a:r>
                <a:r>
                  <a:rPr lang="ru-RU" sz="1800" dirty="0"/>
                  <a:t>на </a:t>
                </a:r>
                <a:r>
                  <a:rPr lang="ru-RU" sz="1800" dirty="0" smtClean="0"/>
                  <a:t>физиологическом </a:t>
                </a:r>
                <a:r>
                  <a:rPr lang="ru-RU" sz="1800" dirty="0"/>
                  <a:t>восприятии звука человеком - </a:t>
                </a:r>
                <a:r>
                  <a:rPr lang="ru-RU" sz="1800" dirty="0" smtClean="0"/>
                  <a:t>закон </a:t>
                </a:r>
                <a:r>
                  <a:rPr lang="ru-RU" sz="1800" dirty="0"/>
                  <a:t>Вебера — Фехнера</a:t>
                </a:r>
                <a:r>
                  <a:rPr lang="ru-RU" sz="1800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= 1127.01048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 + 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en-US" sz="1800" dirty="0" smtClean="0"/>
                  <a:t>Mel</a:t>
                </a:r>
                <a:r>
                  <a:rPr lang="ru-RU" sz="1800" dirty="0" smtClean="0"/>
                  <a:t>-спектрограмма </a:t>
                </a:r>
                <a:r>
                  <a:rPr lang="ru-RU" sz="1800" dirty="0"/>
                  <a:t>— это обычная спектрограмма, где частота выражена не в Гц, а в мелах. Переход </a:t>
                </a:r>
                <a:r>
                  <a:rPr lang="ru-RU" sz="1800" dirty="0" smtClean="0"/>
                  <a:t>осуществляется </a:t>
                </a:r>
                <a:r>
                  <a:rPr lang="ru-RU" sz="1800" dirty="0"/>
                  <a:t>с помощью применения </a:t>
                </a:r>
                <a:r>
                  <a:rPr lang="en-US" sz="1800" dirty="0" smtClean="0"/>
                  <a:t>mel</a:t>
                </a:r>
                <a:r>
                  <a:rPr lang="ru-RU" sz="1800" dirty="0" smtClean="0"/>
                  <a:t>-фильтров </a:t>
                </a:r>
                <a:r>
                  <a:rPr lang="ru-RU" sz="1800" dirty="0"/>
                  <a:t>к исходной </a:t>
                </a:r>
                <a:r>
                  <a:rPr lang="ru-RU" sz="1800" dirty="0" smtClean="0"/>
                  <a:t>спектрограмме.</a:t>
                </a:r>
                <a:endParaRPr lang="en-US" sz="1800" dirty="0" smtClean="0"/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en-US" sz="1800" dirty="0" smtClean="0"/>
                  <a:t>Mel</a:t>
                </a:r>
                <a:r>
                  <a:rPr lang="ru-RU" sz="1800" dirty="0" smtClean="0"/>
                  <a:t>-фильтры </a:t>
                </a:r>
                <a:r>
                  <a:rPr lang="en-US" sz="1800" dirty="0" smtClean="0"/>
                  <a:t>- </a:t>
                </a:r>
                <a:r>
                  <a:rPr lang="ru-RU" sz="1800" dirty="0" smtClean="0"/>
                  <a:t>треугольные </a:t>
                </a:r>
                <a:r>
                  <a:rPr lang="ru-RU" sz="1800" dirty="0"/>
                  <a:t>функции, равномерно распределенные на </a:t>
                </a:r>
                <a:r>
                  <a:rPr lang="en-US" sz="1800" dirty="0" smtClean="0"/>
                  <a:t>mel</a:t>
                </a:r>
                <a:r>
                  <a:rPr lang="ru-RU" sz="1800" dirty="0" smtClean="0"/>
                  <a:t>-шкале:</a:t>
                </a:r>
                <a:endParaRPr lang="en-US" sz="1800" dirty="0" smtClean="0"/>
              </a:p>
              <a:p>
                <a:pPr marL="0" indent="0" algn="just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836420"/>
                <a:ext cx="8229600" cy="4289743"/>
              </a:xfrm>
              <a:blipFill>
                <a:blip r:embed="rId3"/>
                <a:stretch>
                  <a:fillRect l="-444" t="-710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93" y="4332177"/>
            <a:ext cx="6072960" cy="20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Акустическая </a:t>
            </a:r>
            <a:r>
              <a:rPr lang="ru-RU" altLang="ru-RU" dirty="0" smtClean="0"/>
              <a:t>модель: </a:t>
            </a:r>
            <a:r>
              <a:rPr lang="en-US" altLang="ru-RU" dirty="0" smtClean="0"/>
              <a:t>mel-</a:t>
            </a:r>
            <a:r>
              <a:rPr lang="ru-RU" altLang="ru-RU" dirty="0" smtClean="0"/>
              <a:t>спектр</a:t>
            </a:r>
            <a:r>
              <a:rPr lang="en-US" altLang="ru-RU" dirty="0" smtClean="0"/>
              <a:t> (2)</a:t>
            </a:r>
            <a:endParaRPr lang="ru-RU" alt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3361" y="1836738"/>
            <a:ext cx="6677277" cy="42894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835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Эффект </a:t>
            </a:r>
            <a:r>
              <a:rPr lang="ru-RU" dirty="0"/>
              <a:t>«сглаженности» речевого сигнала</a:t>
            </a:r>
            <a:endParaRPr lang="ru-RU" altLang="ru-RU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Эффект </a:t>
            </a:r>
            <a:r>
              <a:rPr lang="ru-RU" dirty="0"/>
              <a:t>«сглаженности» речевого </a:t>
            </a:r>
            <a:r>
              <a:rPr lang="ru-RU" dirty="0" smtClean="0"/>
              <a:t>сигнала – не </a:t>
            </a:r>
            <a:r>
              <a:rPr lang="ru-RU" dirty="0"/>
              <a:t>учитываются небольшие отклонения предсказанных акустических данных от </a:t>
            </a:r>
            <a:r>
              <a:rPr lang="ru-RU" dirty="0" smtClean="0"/>
              <a:t>реальных.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Человек </a:t>
            </a:r>
            <a:r>
              <a:rPr lang="ru-RU" dirty="0"/>
              <a:t>различает такие мелкие детали в </a:t>
            </a:r>
            <a:r>
              <a:rPr lang="ru-RU" dirty="0" smtClean="0"/>
              <a:t>речи.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Синтезированная </a:t>
            </a:r>
            <a:r>
              <a:rPr lang="ru-RU" dirty="0"/>
              <a:t>речь воспринимается им как «сглаженная</a:t>
            </a:r>
            <a:r>
              <a:rPr lang="ru-RU" dirty="0" smtClean="0"/>
              <a:t>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Этот </a:t>
            </a:r>
            <a:r>
              <a:rPr lang="ru-RU" dirty="0"/>
              <a:t>эффект затрудняет синтез эмоциональной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19907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Эффект </a:t>
            </a:r>
            <a:r>
              <a:rPr lang="ru-RU" dirty="0"/>
              <a:t>«сглаженности</a:t>
            </a:r>
            <a:r>
              <a:rPr lang="ru-RU" dirty="0" smtClean="0"/>
              <a:t>»</a:t>
            </a:r>
            <a:r>
              <a:rPr lang="en-US" dirty="0" smtClean="0"/>
              <a:t>: </a:t>
            </a:r>
            <a:r>
              <a:rPr lang="ru-RU" dirty="0" smtClean="0"/>
              <a:t>решение</a:t>
            </a:r>
            <a:endParaRPr lang="ru-RU" altLang="ru-RU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3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51896"/>
                <a:ext cx="8229600" cy="4059971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1800" dirty="0" smtClean="0"/>
                  <a:t>Генеративная состязательная сеть (</a:t>
                </a:r>
                <a:r>
                  <a:rPr lang="en-US" sz="1800" dirty="0" smtClean="0"/>
                  <a:t>Generative </a:t>
                </a:r>
                <a:r>
                  <a:rPr lang="en-US" sz="1800" dirty="0"/>
                  <a:t>adversarial network</a:t>
                </a:r>
                <a:r>
                  <a:rPr lang="ru-RU" sz="1800" dirty="0"/>
                  <a:t>, </a:t>
                </a:r>
                <a:r>
                  <a:rPr lang="en-US" sz="1800" dirty="0" smtClean="0"/>
                  <a:t>GAN[16]</a:t>
                </a:r>
                <a:r>
                  <a:rPr lang="ru-RU" sz="1800" dirty="0" smtClean="0"/>
                  <a:t>).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dirty="0" smtClean="0"/>
                  <a:t>GAN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состоят из конкурирующих </a:t>
                </a:r>
                <a:r>
                  <a:rPr lang="ru-RU" sz="1800" dirty="0" smtClean="0"/>
                  <a:t>нейронных</a:t>
                </a:r>
                <a:r>
                  <a:rPr lang="en-US" sz="1800" dirty="0" smtClean="0"/>
                  <a:t> </a:t>
                </a:r>
                <a:r>
                  <a:rPr lang="ru-RU" sz="1800" dirty="0" smtClean="0"/>
                  <a:t>сетей</a:t>
                </a:r>
                <a:r>
                  <a:rPr lang="ru-RU" sz="1800" dirty="0"/>
                  <a:t>, которые условно разделяются на генератор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sz="1800" dirty="0"/>
                  <a:t> и дискриминатор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sz="1800" dirty="0" smtClean="0"/>
                  <a:t>.</a:t>
                </a:r>
                <a:endParaRPr lang="en-US" sz="18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1800" dirty="0" smtClean="0"/>
                  <a:t>Генератор </a:t>
                </a:r>
                <a:r>
                  <a:rPr lang="ru-RU" sz="1800" dirty="0"/>
                  <a:t>предсказывает из вектора </a:t>
                </a:r>
                <a:r>
                  <a:rPr lang="ru-RU" sz="1800" dirty="0" smtClean="0"/>
                  <a:t>лингвистических, просодических, фонетических параметров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800" dirty="0"/>
                  <a:t> вектор акустических параметров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ru-RU" sz="1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→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ru-RU" sz="1800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sz="18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1800" dirty="0" smtClean="0"/>
                  <a:t>Одновременно </a:t>
                </a:r>
                <a:r>
                  <a:rPr lang="ru-RU" sz="1800" dirty="0"/>
                  <a:t>в дискриминатор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sz="1800" dirty="0"/>
                  <a:t> подается вектор акустических параметров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</m:oMath>
                </a14:m>
                <a:r>
                  <a:rPr lang="ru-RU" sz="1800" dirty="0"/>
                  <a:t>, сгенерированный с помощью генератора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sz="1800" dirty="0"/>
                  <a:t> и вектор акустических параметров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1800" dirty="0"/>
                  <a:t>, из корпуса речевых </a:t>
                </a:r>
                <a:r>
                  <a:rPr lang="ru-RU" sz="1800" dirty="0" smtClean="0"/>
                  <a:t>данных.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1800" dirty="0" smtClean="0"/>
                  <a:t>Во </a:t>
                </a:r>
                <a:r>
                  <a:rPr lang="ru-RU" sz="1800" dirty="0"/>
                  <a:t>время обучения дискриминатор учится определять, какие акустические параметры получены из реального речевого сигнала, а какие ‒ «не настоящие</a:t>
                </a:r>
                <a:r>
                  <a:rPr lang="ru-RU" sz="1800" dirty="0" smtClean="0"/>
                  <a:t>».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1800" dirty="0" smtClean="0"/>
                  <a:t>Соответственно</a:t>
                </a:r>
                <a:r>
                  <a:rPr lang="ru-RU" sz="1800" dirty="0"/>
                  <a:t>, генератор обучается обманывать дискриминатор, предсказывая акустические параметры </a:t>
                </a:r>
                <a:r>
                  <a:rPr lang="ru-RU" sz="1800" dirty="0" smtClean="0"/>
                  <a:t>близкие </a:t>
                </a:r>
                <a:r>
                  <a:rPr lang="ru-RU" sz="1800" dirty="0"/>
                  <a:t>к разметке корпуса.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51896"/>
                <a:ext cx="8229600" cy="4059971"/>
              </a:xfrm>
              <a:blipFill>
                <a:blip r:embed="rId3"/>
                <a:stretch>
                  <a:fillRect l="-444" t="-7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3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/>
              <a:t>Интегральные </a:t>
            </a:r>
            <a:r>
              <a:rPr lang="en-US" altLang="ru-RU" sz="3600" dirty="0" smtClean="0"/>
              <a:t>TTS: </a:t>
            </a:r>
            <a:r>
              <a:rPr lang="ru-RU" altLang="ru-RU" sz="3600" dirty="0" smtClean="0"/>
              <a:t>история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951896"/>
            <a:ext cx="8229600" cy="4174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В 2016 году была представлена модель WaveNet [</a:t>
            </a:r>
            <a:r>
              <a:rPr lang="ru-RU" sz="2000" dirty="0" smtClean="0"/>
              <a:t>1</a:t>
            </a:r>
            <a:r>
              <a:rPr lang="en-US" sz="2000" dirty="0" smtClean="0"/>
              <a:t>7</a:t>
            </a:r>
            <a:r>
              <a:rPr lang="ru-RU" sz="2000" dirty="0" smtClean="0"/>
              <a:t>]. </a:t>
            </a:r>
            <a:r>
              <a:rPr lang="ru-RU" sz="2000" dirty="0"/>
              <a:t>В ней производилась непосредственная генерация звуковой волны речевого сигнала из лингвистических </a:t>
            </a:r>
            <a:r>
              <a:rPr lang="ru-RU" sz="2000" dirty="0" smtClean="0"/>
              <a:t>признаков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Модели </a:t>
            </a:r>
            <a:r>
              <a:rPr lang="ru-RU" sz="2000" dirty="0"/>
              <a:t>как DeepVoice </a:t>
            </a:r>
            <a:r>
              <a:rPr lang="ru-RU" sz="2000" dirty="0" smtClean="0"/>
              <a:t>[</a:t>
            </a:r>
            <a:r>
              <a:rPr lang="en-US" sz="2000" dirty="0" smtClean="0"/>
              <a:t>18</a:t>
            </a:r>
            <a:r>
              <a:rPr lang="ru-RU" sz="2000" dirty="0" smtClean="0"/>
              <a:t>] </a:t>
            </a:r>
            <a:r>
              <a:rPr lang="ru-RU" sz="2000" dirty="0"/>
              <a:t>и DeepVoice 2 </a:t>
            </a:r>
            <a:r>
              <a:rPr lang="ru-RU" sz="2000" dirty="0" smtClean="0"/>
              <a:t>[</a:t>
            </a:r>
            <a:r>
              <a:rPr lang="en-US" sz="2000" dirty="0" smtClean="0"/>
              <a:t>19</a:t>
            </a:r>
            <a:r>
              <a:rPr lang="ru-RU" sz="2000" dirty="0" smtClean="0"/>
              <a:t>] </a:t>
            </a:r>
            <a:r>
              <a:rPr lang="ru-RU" sz="2000" dirty="0"/>
              <a:t>повторяют парадигму </a:t>
            </a:r>
            <a:r>
              <a:rPr lang="ru-RU" sz="2000" dirty="0" smtClean="0"/>
              <a:t>параметрического </a:t>
            </a:r>
            <a:r>
              <a:rPr lang="ru-RU" sz="2000" dirty="0"/>
              <a:t>синтеза только с помощью нейросетевых </a:t>
            </a:r>
            <a:r>
              <a:rPr lang="ru-RU" sz="2000" dirty="0" smtClean="0"/>
              <a:t>компонент.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Модели </a:t>
            </a:r>
            <a:r>
              <a:rPr lang="ru-RU" sz="2000" dirty="0"/>
              <a:t>Tacotron </a:t>
            </a:r>
            <a:r>
              <a:rPr lang="ru-RU" sz="2000" dirty="0" smtClean="0"/>
              <a:t>[</a:t>
            </a:r>
            <a:r>
              <a:rPr lang="en-US" sz="2000" dirty="0" smtClean="0"/>
              <a:t>20</a:t>
            </a:r>
            <a:r>
              <a:rPr lang="ru-RU" sz="2000" dirty="0" smtClean="0"/>
              <a:t>], </a:t>
            </a:r>
            <a:r>
              <a:rPr lang="ru-RU" sz="2000" dirty="0"/>
              <a:t>Tacotron 2 </a:t>
            </a:r>
            <a:r>
              <a:rPr lang="ru-RU" sz="2000" dirty="0" smtClean="0"/>
              <a:t>[</a:t>
            </a:r>
            <a:r>
              <a:rPr lang="en-US" sz="2000" dirty="0" smtClean="0"/>
              <a:t>21</a:t>
            </a:r>
            <a:r>
              <a:rPr lang="ru-RU" sz="2000" dirty="0" smtClean="0"/>
              <a:t>], FastSpeech [</a:t>
            </a:r>
            <a:r>
              <a:rPr lang="en-US" sz="2000" dirty="0" smtClean="0"/>
              <a:t>22</a:t>
            </a:r>
            <a:r>
              <a:rPr lang="ru-RU" sz="2000" dirty="0" smtClean="0"/>
              <a:t>] </a:t>
            </a:r>
            <a:r>
              <a:rPr lang="ru-RU" sz="2000" dirty="0"/>
              <a:t>и FastSpeech 2 </a:t>
            </a:r>
            <a:r>
              <a:rPr lang="ru-RU" sz="2000" dirty="0" smtClean="0"/>
              <a:t>[</a:t>
            </a:r>
            <a:r>
              <a:rPr lang="en-US" sz="2000" dirty="0" smtClean="0"/>
              <a:t>23</a:t>
            </a:r>
            <a:r>
              <a:rPr lang="ru-RU" sz="2000" dirty="0" smtClean="0"/>
              <a:t>] </a:t>
            </a:r>
            <a:r>
              <a:rPr lang="ru-RU" sz="2000" dirty="0"/>
              <a:t>работают уже не на лингвистических признаках, а непосредственно на графемах </a:t>
            </a:r>
            <a:r>
              <a:rPr lang="ru-RU" sz="2000" dirty="0" smtClean="0"/>
              <a:t>(фонемах), </a:t>
            </a:r>
            <a:r>
              <a:rPr lang="ru-RU" sz="2000" dirty="0"/>
              <a:t>на основе которых генерируют mel-спектрограмму </a:t>
            </a:r>
            <a:r>
              <a:rPr lang="ru-RU" sz="2000" dirty="0" smtClean="0"/>
              <a:t>сигнала.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Полностью </a:t>
            </a:r>
            <a:r>
              <a:rPr lang="ru-RU" sz="2000" dirty="0"/>
              <a:t>интегральные системы TTS для прямой генерации речевого сигнала из текста, такие как ClariNet </a:t>
            </a:r>
            <a:r>
              <a:rPr lang="ru-RU" sz="2000" dirty="0" smtClean="0"/>
              <a:t>[</a:t>
            </a:r>
            <a:r>
              <a:rPr lang="en-US" sz="2000" dirty="0" smtClean="0"/>
              <a:t>24</a:t>
            </a:r>
            <a:r>
              <a:rPr lang="ru-RU" sz="2000" dirty="0" smtClean="0"/>
              <a:t>], EATS [</a:t>
            </a:r>
            <a:r>
              <a:rPr lang="en-US" sz="2000" dirty="0" smtClean="0"/>
              <a:t>25</a:t>
            </a:r>
            <a:r>
              <a:rPr lang="ru-RU" sz="2000" dirty="0" smtClean="0"/>
              <a:t>].</a:t>
            </a:r>
            <a:endParaRPr lang="ru-RU" sz="2000" dirty="0"/>
          </a:p>
          <a:p>
            <a:pPr>
              <a:buFont typeface="Wingdings" panose="05000000000000000000" pitchFamily="2" charset="2"/>
              <a:buChar char="q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05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/>
              <a:t>Интегральные </a:t>
            </a:r>
            <a:r>
              <a:rPr lang="en-US" altLang="ru-RU" sz="3600" dirty="0" smtClean="0"/>
              <a:t>TTS</a:t>
            </a:r>
            <a:r>
              <a:rPr lang="ru-RU" altLang="ru-RU" sz="3600" dirty="0" smtClean="0"/>
              <a:t>: текущее состояние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951896"/>
            <a:ext cx="8229600" cy="4174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Акустическая </a:t>
            </a:r>
            <a:r>
              <a:rPr lang="ru-RU" dirty="0"/>
              <a:t>модель обучается на </a:t>
            </a:r>
            <a:r>
              <a:rPr lang="ru-RU" dirty="0" smtClean="0"/>
              <a:t>парах </a:t>
            </a:r>
            <a:r>
              <a:rPr lang="ru-RU" dirty="0"/>
              <a:t>«текст – спектрограмма», в которых текст соответствует речи, звучащей в аудиозаписи.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Каждой букве или </a:t>
            </a:r>
            <a:r>
              <a:rPr lang="ru-RU" dirty="0" smtClean="0"/>
              <a:t>фонеме входной </a:t>
            </a:r>
            <a:r>
              <a:rPr lang="ru-RU" dirty="0"/>
              <a:t>последовательности соответствует звуковой </a:t>
            </a:r>
            <a:r>
              <a:rPr lang="ru-RU" dirty="0" smtClean="0"/>
              <a:t>отрезок.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Две задачи: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Текст </a:t>
            </a:r>
            <a:r>
              <a:rPr lang="ru-RU" dirty="0"/>
              <a:t>требует </a:t>
            </a:r>
            <a:r>
              <a:rPr lang="ru-RU" b="1" dirty="0" smtClean="0"/>
              <a:t>нормализации</a:t>
            </a:r>
            <a:r>
              <a:rPr lang="ru-RU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Выравнивание</a:t>
            </a:r>
            <a:r>
              <a:rPr lang="ru-RU" dirty="0" smtClean="0"/>
              <a:t> </a:t>
            </a:r>
            <a:r>
              <a:rPr lang="ru-RU" dirty="0"/>
              <a:t>(alignment) – линейное разбиение сигнала на сегменты, соответствующие буквам или </a:t>
            </a:r>
            <a:r>
              <a:rPr lang="ru-RU" dirty="0" smtClean="0"/>
              <a:t>фонемам.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806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/>
              <a:t>Интегральные </a:t>
            </a:r>
            <a:r>
              <a:rPr lang="en-US" altLang="ru-RU" sz="3600" dirty="0" smtClean="0"/>
              <a:t>TTS</a:t>
            </a:r>
            <a:endParaRPr lang="ru-RU" altLang="ru-RU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951896"/>
            <a:ext cx="8229600" cy="4174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Акустическая </a:t>
            </a:r>
            <a:r>
              <a:rPr lang="ru-RU" dirty="0"/>
              <a:t>модель обучается на </a:t>
            </a:r>
            <a:r>
              <a:rPr lang="ru-RU" dirty="0" smtClean="0"/>
              <a:t>парах </a:t>
            </a:r>
            <a:r>
              <a:rPr lang="ru-RU" dirty="0"/>
              <a:t>«текст – спектрограмма», в которых текст соответствует речи, звучащей в аудиозаписи.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Каждой букве или </a:t>
            </a:r>
            <a:r>
              <a:rPr lang="ru-RU" dirty="0" smtClean="0"/>
              <a:t>фонеме входной </a:t>
            </a:r>
            <a:r>
              <a:rPr lang="ru-RU" dirty="0"/>
              <a:t>последовательности соответствует звуковой </a:t>
            </a:r>
            <a:r>
              <a:rPr lang="ru-RU" dirty="0" smtClean="0"/>
              <a:t>отрезок.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Две задачи: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Текст </a:t>
            </a:r>
            <a:r>
              <a:rPr lang="ru-RU" dirty="0"/>
              <a:t>требует </a:t>
            </a:r>
            <a:r>
              <a:rPr lang="ru-RU" b="1" dirty="0" smtClean="0"/>
              <a:t>нормализации</a:t>
            </a:r>
            <a:r>
              <a:rPr lang="ru-RU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Выравнивание</a:t>
            </a:r>
            <a:r>
              <a:rPr lang="ru-RU" dirty="0" smtClean="0"/>
              <a:t> </a:t>
            </a:r>
            <a:r>
              <a:rPr lang="ru-RU" dirty="0"/>
              <a:t>(alignment) – линейное разбиение сигнала на сегменты, соответствующие буквам или </a:t>
            </a:r>
            <a:r>
              <a:rPr lang="ru-RU" dirty="0" smtClean="0"/>
              <a:t>фонемам.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21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Модели </a:t>
            </a:r>
            <a:r>
              <a:rPr lang="ru-RU" dirty="0"/>
              <a:t>с модулем внимания</a:t>
            </a:r>
            <a:endParaRPr lang="ru-RU" altLang="ru-RU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74786" y="1679344"/>
            <a:ext cx="8229600" cy="4446819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ru-RU" sz="2000" dirty="0" smtClean="0"/>
              <a:t>Акустические модели без задачи 2, обучаемые на </a:t>
            </a:r>
            <a:r>
              <a:rPr lang="ru-RU" sz="2000" dirty="0"/>
              <a:t>парах «текст – звук» без дополнительной аннотации и </a:t>
            </a:r>
            <a:r>
              <a:rPr lang="ru-RU" sz="2000" dirty="0" smtClean="0"/>
              <a:t>выравнивания. Примеры: </a:t>
            </a:r>
            <a:r>
              <a:rPr lang="en-US" sz="2000" dirty="0" smtClean="0"/>
              <a:t>Tacotron, </a:t>
            </a:r>
            <a:r>
              <a:rPr lang="en-US" sz="2000" dirty="0"/>
              <a:t>Tacotron </a:t>
            </a:r>
            <a:r>
              <a:rPr lang="en-US" sz="2000" dirty="0" smtClean="0"/>
              <a:t>2</a:t>
            </a:r>
            <a:r>
              <a:rPr lang="ru-RU" sz="2000" dirty="0" smtClean="0"/>
              <a:t>.</a:t>
            </a:r>
          </a:p>
          <a:p>
            <a:pPr marL="514350" indent="-457200">
              <a:buFont typeface="+mj-lt"/>
              <a:buAutoNum type="arabicPeriod"/>
            </a:pPr>
            <a:r>
              <a:rPr lang="ru-RU" sz="2000" dirty="0" smtClean="0"/>
              <a:t>Такие </a:t>
            </a:r>
            <a:r>
              <a:rPr lang="ru-RU" sz="2000" dirty="0"/>
              <a:t>системы включают себя </a:t>
            </a:r>
            <a:r>
              <a:rPr lang="ru-RU" sz="2000" dirty="0" smtClean="0"/>
              <a:t>модуль </a:t>
            </a:r>
            <a:r>
              <a:rPr lang="ru-RU" sz="2000" b="1" dirty="0"/>
              <a:t>внимания</a:t>
            </a:r>
            <a:r>
              <a:rPr lang="ru-RU" sz="2000" dirty="0"/>
              <a:t> (attention). Сеть с таким модулем на каждом шаге концентрирует </a:t>
            </a:r>
            <a:r>
              <a:rPr lang="ru-RU" sz="2000" dirty="0" smtClean="0"/>
              <a:t>свое </a:t>
            </a:r>
            <a:r>
              <a:rPr lang="ru-RU" sz="2000" dirty="0"/>
              <a:t>«внимание» только на несколько рядом стоящих букв/фонем, проходя по входному тексту из начала в </a:t>
            </a:r>
            <a:r>
              <a:rPr lang="ru-RU" sz="2000" dirty="0" smtClean="0"/>
              <a:t>конец – </a:t>
            </a:r>
            <a:r>
              <a:rPr lang="ru-RU" sz="2000" b="1" dirty="0" smtClean="0"/>
              <a:t>авторегрессионные модели</a:t>
            </a:r>
            <a:r>
              <a:rPr lang="ru-RU" sz="2000" dirty="0" smtClean="0"/>
              <a:t>.</a:t>
            </a:r>
          </a:p>
          <a:p>
            <a:pPr marL="514350" indent="-457200">
              <a:buFont typeface="+mj-lt"/>
              <a:buAutoNum type="arabicPeriod"/>
            </a:pPr>
            <a:r>
              <a:rPr lang="ru-RU" sz="2000" b="1" dirty="0" smtClean="0"/>
              <a:t>Недостатки:</a:t>
            </a:r>
          </a:p>
          <a:p>
            <a:pPr marL="914400" lvl="1" indent="-457200">
              <a:buFont typeface="+mj-lt"/>
              <a:buAutoNum type="arabicParenR"/>
            </a:pPr>
            <a:r>
              <a:rPr lang="ru-RU" sz="2000" dirty="0"/>
              <a:t>сложны в </a:t>
            </a:r>
            <a:r>
              <a:rPr lang="ru-RU" sz="2000" dirty="0" smtClean="0"/>
              <a:t>разработке;</a:t>
            </a:r>
          </a:p>
          <a:p>
            <a:pPr marL="914400" lvl="1" indent="-457200">
              <a:buFont typeface="+mj-lt"/>
              <a:buAutoNum type="arabicParenR"/>
            </a:pPr>
            <a:r>
              <a:rPr lang="ru-RU" sz="2000" dirty="0" smtClean="0"/>
              <a:t>нестабильность обучения и работы акустической модели (заикание, пропуск слов, </a:t>
            </a:r>
            <a:r>
              <a:rPr lang="ru-RU" sz="2000" dirty="0"/>
              <a:t>зацикливание на одном </a:t>
            </a:r>
            <a:r>
              <a:rPr lang="ru-RU" sz="2000" dirty="0" smtClean="0"/>
              <a:t>звуке;</a:t>
            </a:r>
          </a:p>
          <a:p>
            <a:pPr marL="914400" lvl="1" indent="-457200">
              <a:buFont typeface="+mj-lt"/>
              <a:buAutoNum type="arabicParenR"/>
            </a:pPr>
            <a:r>
              <a:rPr lang="ru-RU" sz="2000" dirty="0" smtClean="0"/>
              <a:t>плохо </a:t>
            </a:r>
            <a:r>
              <a:rPr lang="ru-RU" sz="2000" dirty="0"/>
              <a:t>параллелизуема, </a:t>
            </a:r>
            <a:r>
              <a:rPr lang="ru-RU" sz="2000" dirty="0" smtClean="0"/>
              <a:t>неоптимальный расход </a:t>
            </a:r>
            <a:r>
              <a:rPr lang="ru-RU" sz="2000" dirty="0"/>
              <a:t>вычислительных </a:t>
            </a:r>
            <a:r>
              <a:rPr lang="ru-RU" sz="2000" dirty="0" smtClean="0"/>
              <a:t>ресурсов (не соответствует модели </a:t>
            </a:r>
            <a:r>
              <a:rPr lang="en-US" sz="2000" dirty="0" smtClean="0"/>
              <a:t>GPU)</a:t>
            </a:r>
            <a:r>
              <a:rPr lang="ru-RU" sz="2000" dirty="0" smtClean="0"/>
              <a:t>.</a:t>
            </a:r>
          </a:p>
          <a:p>
            <a:pPr marL="914400" lvl="1" indent="-457200">
              <a:buFont typeface="+mj-lt"/>
              <a:buAutoNum type="arabicParenR"/>
            </a:pPr>
            <a:endParaRPr lang="ru-RU" sz="2000" dirty="0"/>
          </a:p>
          <a:p>
            <a:pPr>
              <a:buFont typeface="Wingdings" panose="05000000000000000000" pitchFamily="2" charset="2"/>
              <a:buChar char="q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088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Неавторегрессионные</a:t>
            </a:r>
            <a:r>
              <a:rPr lang="en-US" dirty="0" smtClean="0"/>
              <a:t> </a:t>
            </a:r>
            <a:r>
              <a:rPr lang="ru-RU" dirty="0" smtClean="0"/>
              <a:t>модели</a:t>
            </a:r>
            <a:endParaRPr lang="ru-RU" altLang="ru-RU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5992" y="1776056"/>
            <a:ext cx="8229600" cy="4358899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r>
              <a:rPr lang="ru-RU" sz="2000" dirty="0" smtClean="0"/>
              <a:t>Модуль </a:t>
            </a:r>
            <a:r>
              <a:rPr lang="ru-RU" sz="2000" dirty="0"/>
              <a:t>внимания </a:t>
            </a:r>
            <a:r>
              <a:rPr lang="ru-RU" sz="2000" dirty="0" smtClean="0"/>
              <a:t>моделирует нелинейную зависимость </a:t>
            </a:r>
            <a:r>
              <a:rPr lang="ru-RU" sz="2000" dirty="0"/>
              <a:t>между длительностями входного текста и выходной </a:t>
            </a:r>
            <a:r>
              <a:rPr lang="ru-RU" sz="2000" dirty="0" smtClean="0"/>
              <a:t>спектрограммы.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dirty="0" smtClean="0"/>
              <a:t>При отказе от него моделируют длительности </a:t>
            </a:r>
            <a:r>
              <a:rPr lang="ru-RU" sz="2000" dirty="0"/>
              <a:t>каждого из входных символов </a:t>
            </a:r>
            <a:r>
              <a:rPr lang="ru-RU" sz="2000" dirty="0" smtClean="0"/>
              <a:t>(фонем) </a:t>
            </a:r>
            <a:r>
              <a:rPr lang="ru-RU" sz="2000" dirty="0"/>
              <a:t>явным </a:t>
            </a:r>
            <a:r>
              <a:rPr lang="ru-RU" sz="2000" dirty="0" smtClean="0"/>
              <a:t>образом.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dirty="0" smtClean="0"/>
              <a:t>Такой </a:t>
            </a:r>
            <a:r>
              <a:rPr lang="ru-RU" sz="2000" dirty="0"/>
              <a:t>подход требует дополнительной разметки </a:t>
            </a:r>
            <a:r>
              <a:rPr lang="ru-RU" sz="2000" dirty="0" smtClean="0"/>
              <a:t>данных –вычисления </a:t>
            </a:r>
            <a:r>
              <a:rPr lang="ru-RU" sz="2000" dirty="0"/>
              <a:t>выравнивания для каждой записи в обучающем </a:t>
            </a:r>
            <a:r>
              <a:rPr lang="ru-RU" sz="2000" dirty="0" smtClean="0"/>
              <a:t>множестве.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dirty="0"/>
              <a:t>Построение выравнивания требует наличие фонетической транскрипции.</a:t>
            </a:r>
            <a:endParaRPr lang="ru-RU" sz="2000" dirty="0" smtClean="0"/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dirty="0" smtClean="0"/>
              <a:t>Взамен получаем </a:t>
            </a:r>
            <a:r>
              <a:rPr lang="ru-RU" sz="2000" dirty="0"/>
              <a:t>стабильную и более быструю акустическую </a:t>
            </a:r>
            <a:r>
              <a:rPr lang="ru-RU" sz="2000" dirty="0" smtClean="0"/>
              <a:t>модель.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dirty="0" smtClean="0"/>
              <a:t>Иногда добавляют </a:t>
            </a:r>
            <a:r>
              <a:rPr lang="ru-RU" sz="2000" dirty="0"/>
              <a:t>использование дополнительных локальных признаков </a:t>
            </a:r>
            <a:r>
              <a:rPr lang="ru-RU" sz="2000" dirty="0" smtClean="0"/>
              <a:t>(например, </a:t>
            </a:r>
            <a:r>
              <a:rPr lang="en-US" sz="2000" dirty="0" smtClean="0"/>
              <a:t>F0</a:t>
            </a:r>
            <a:r>
              <a:rPr lang="ru-RU" sz="2000" dirty="0" smtClean="0"/>
              <a:t> – </a:t>
            </a:r>
            <a:r>
              <a:rPr lang="en-US" sz="2000" dirty="0" smtClean="0"/>
              <a:t>FastPitch [26])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400050">
              <a:buFont typeface="Wingdings" panose="05000000000000000000" pitchFamily="2" charset="2"/>
              <a:buChar char="q"/>
            </a:pPr>
            <a:r>
              <a:rPr lang="ru-RU" sz="2000" dirty="0" smtClean="0"/>
              <a:t>Примеры: </a:t>
            </a:r>
            <a:r>
              <a:rPr lang="en-US" sz="2000" dirty="0" smtClean="0"/>
              <a:t>FastSpeech, </a:t>
            </a:r>
            <a:r>
              <a:rPr lang="en-US" sz="2000" dirty="0"/>
              <a:t>FastSpeech </a:t>
            </a:r>
            <a:r>
              <a:rPr lang="en-US" sz="2000" dirty="0" smtClean="0"/>
              <a:t>2, EATS.</a:t>
            </a:r>
            <a:endParaRPr lang="ru-RU" sz="2000" dirty="0" smtClean="0"/>
          </a:p>
          <a:p>
            <a:pPr marL="400050">
              <a:buFont typeface="Wingdings" panose="05000000000000000000" pitchFamily="2" charset="2"/>
              <a:buChar char="q"/>
            </a:pPr>
            <a:endParaRPr lang="ru-RU" sz="2000" dirty="0"/>
          </a:p>
          <a:p>
            <a:pPr>
              <a:buFont typeface="Wingdings" panose="05000000000000000000" pitchFamily="2" charset="2"/>
              <a:buChar char="q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0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Вокодеры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715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6" name="Google Shape;163;p21"/>
          <p:cNvSpPr txBox="1"/>
          <p:nvPr/>
        </p:nvSpPr>
        <p:spPr>
          <a:xfrm>
            <a:off x="6629398" y="2256985"/>
            <a:ext cx="1987062" cy="57479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0000" tIns="45000" rIns="90000" bIns="450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en-US" sz="2000" b="1" dirty="0"/>
              <a:t>Griffin-Lim</a:t>
            </a:r>
            <a:r>
              <a:rPr lang="ru-RU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21"/>
          <p:cNvSpPr txBox="1"/>
          <p:nvPr/>
        </p:nvSpPr>
        <p:spPr>
          <a:xfrm>
            <a:off x="509741" y="3613638"/>
            <a:ext cx="1864185" cy="90878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</a:pPr>
            <a:r>
              <a:rPr lang="ru-RU" sz="1600" b="1" i="0" u="non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Лингвистические, просодические признаки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Google Shape;175;p21"/>
          <p:cNvSpPr txBox="1"/>
          <p:nvPr/>
        </p:nvSpPr>
        <p:spPr>
          <a:xfrm>
            <a:off x="2793797" y="5284428"/>
            <a:ext cx="2537446" cy="75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Параметрическое </a:t>
            </a: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представление сигнала</a:t>
            </a:r>
            <a:endParaRPr b="1" dirty="0"/>
          </a:p>
        </p:txBody>
      </p:sp>
      <p:sp>
        <p:nvSpPr>
          <p:cNvPr id="9" name="Google Shape;176;p21"/>
          <p:cNvSpPr txBox="1"/>
          <p:nvPr/>
        </p:nvSpPr>
        <p:spPr>
          <a:xfrm>
            <a:off x="6842958" y="5392956"/>
            <a:ext cx="1297670" cy="31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ru-RU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Вокодер</a:t>
            </a:r>
            <a:endParaRPr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36437" y="2256985"/>
            <a:ext cx="2676033" cy="5657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Спектрограмма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6437" y="3306978"/>
            <a:ext cx="2676034" cy="5657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F0, MFCC (</a:t>
            </a:r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мел-спектр</a:t>
            </a:r>
            <a:r>
              <a:rPr lang="ru-RU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28142" y="4506440"/>
            <a:ext cx="2684328" cy="5657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F0, длительность фонем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Google Shape;163;p21"/>
          <p:cNvSpPr txBox="1"/>
          <p:nvPr/>
        </p:nvSpPr>
        <p:spPr>
          <a:xfrm>
            <a:off x="6629398" y="3315988"/>
            <a:ext cx="1987062" cy="54487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0000" tIns="45000" rIns="90000" bIns="450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en-US" sz="2000" b="1" dirty="0"/>
              <a:t>WORLD</a:t>
            </a:r>
            <a:r>
              <a:rPr lang="ru-RU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63;p21"/>
          <p:cNvSpPr txBox="1"/>
          <p:nvPr/>
        </p:nvSpPr>
        <p:spPr>
          <a:xfrm>
            <a:off x="6629398" y="4371447"/>
            <a:ext cx="1987062" cy="82819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0000" tIns="45000" rIns="90000" bIns="450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ru-RU" sz="2000" b="1" i="0" u="none" dirty="0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  <a:sym typeface="Arial"/>
              </a:rPr>
              <a:t>Нейросетевой вокодер</a:t>
            </a:r>
            <a:endParaRPr sz="2000" b="1" i="0" u="none" dirty="0">
              <a:solidFill>
                <a:schemeClr val="accent4">
                  <a:lumMod val="75000"/>
                </a:schemeClr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5" name="Прямая со стрелкой 14"/>
          <p:cNvCxnSpPr>
            <a:stCxn id="10" idx="3"/>
            <a:endCxn id="6" idx="1"/>
          </p:cNvCxnSpPr>
          <p:nvPr/>
        </p:nvCxnSpPr>
        <p:spPr>
          <a:xfrm>
            <a:off x="5512470" y="2539883"/>
            <a:ext cx="1116928" cy="4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  <a:endCxn id="13" idx="1"/>
          </p:cNvCxnSpPr>
          <p:nvPr/>
        </p:nvCxnSpPr>
        <p:spPr>
          <a:xfrm flipV="1">
            <a:off x="5512471" y="3588428"/>
            <a:ext cx="1116927" cy="1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0" idx="3"/>
            <a:endCxn id="14" idx="1"/>
          </p:cNvCxnSpPr>
          <p:nvPr/>
        </p:nvCxnSpPr>
        <p:spPr>
          <a:xfrm>
            <a:off x="5512470" y="2539883"/>
            <a:ext cx="1116928" cy="224566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3"/>
            <a:endCxn id="14" idx="1"/>
          </p:cNvCxnSpPr>
          <p:nvPr/>
        </p:nvCxnSpPr>
        <p:spPr>
          <a:xfrm flipV="1">
            <a:off x="5512470" y="4785546"/>
            <a:ext cx="1116928" cy="3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7" idx="3"/>
            <a:endCxn id="14" idx="0"/>
          </p:cNvCxnSpPr>
          <p:nvPr/>
        </p:nvCxnSpPr>
        <p:spPr>
          <a:xfrm>
            <a:off x="2373926" y="4068028"/>
            <a:ext cx="5249003" cy="3034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Google Shape;164;p21"/>
          <p:cNvSpPr txBox="1"/>
          <p:nvPr/>
        </p:nvSpPr>
        <p:spPr>
          <a:xfrm>
            <a:off x="503855" y="2706970"/>
            <a:ext cx="1864185" cy="56756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Фонетический вектор</a:t>
            </a:r>
            <a:endParaRPr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2" name="Соединительная линия уступом 21"/>
          <p:cNvCxnSpPr>
            <a:stCxn id="21" idx="0"/>
            <a:endCxn id="10" idx="1"/>
          </p:cNvCxnSpPr>
          <p:nvPr/>
        </p:nvCxnSpPr>
        <p:spPr>
          <a:xfrm rot="5400000" flipH="1" flipV="1">
            <a:off x="2052649" y="1923183"/>
            <a:ext cx="167087" cy="140048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21" idx="3"/>
            <a:endCxn id="11" idx="0"/>
          </p:cNvCxnSpPr>
          <p:nvPr/>
        </p:nvCxnSpPr>
        <p:spPr>
          <a:xfrm>
            <a:off x="2368040" y="2990751"/>
            <a:ext cx="1806414" cy="31622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endCxn id="12" idx="0"/>
          </p:cNvCxnSpPr>
          <p:nvPr/>
        </p:nvCxnSpPr>
        <p:spPr>
          <a:xfrm>
            <a:off x="2479431" y="4068028"/>
            <a:ext cx="1690875" cy="43841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7" idx="3"/>
            <a:endCxn id="11" idx="2"/>
          </p:cNvCxnSpPr>
          <p:nvPr/>
        </p:nvCxnSpPr>
        <p:spPr>
          <a:xfrm flipV="1">
            <a:off x="2373926" y="3872773"/>
            <a:ext cx="1800528" cy="19525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7" idx="3"/>
            <a:endCxn id="10" idx="1"/>
          </p:cNvCxnSpPr>
          <p:nvPr/>
        </p:nvCxnSpPr>
        <p:spPr>
          <a:xfrm flipV="1">
            <a:off x="2373926" y="2539883"/>
            <a:ext cx="462511" cy="152814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Google Shape;174;p21"/>
          <p:cNvCxnSpPr/>
          <p:nvPr/>
        </p:nvCxnSpPr>
        <p:spPr>
          <a:xfrm flipH="1">
            <a:off x="2564005" y="2072381"/>
            <a:ext cx="24133" cy="336512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Google Shape;174;p21"/>
          <p:cNvCxnSpPr/>
          <p:nvPr/>
        </p:nvCxnSpPr>
        <p:spPr>
          <a:xfrm flipH="1">
            <a:off x="5723173" y="2072381"/>
            <a:ext cx="45476" cy="336512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7373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Области </a:t>
            </a:r>
            <a:r>
              <a:rPr lang="ru-RU" altLang="ru-RU" dirty="0" smtClean="0"/>
              <a:t>применения: медицина</a:t>
            </a:r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" y="1769295"/>
            <a:ext cx="7015674" cy="3890876"/>
          </a:xfrm>
        </p:spPr>
      </p:pic>
    </p:spTree>
    <p:extLst>
      <p:ext uri="{BB962C8B-B14F-4D97-AF65-F5344CB8AC3E}">
        <p14:creationId xmlns:p14="http://schemas.microsoft.com/office/powerpoint/2010/main" val="11101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Классификация </a:t>
            </a:r>
            <a:r>
              <a:rPr lang="ru-RU" dirty="0"/>
              <a:t>вокодеров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ru-RU" b="1" dirty="0" smtClean="0"/>
              <a:t>Классические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Непараметрические </a:t>
            </a:r>
            <a:r>
              <a:rPr lang="ru-RU" b="1" dirty="0" smtClean="0"/>
              <a:t>вокодеры: </a:t>
            </a:r>
            <a:r>
              <a:rPr lang="en-US" b="1" dirty="0" smtClean="0"/>
              <a:t>Griffin-Lim</a:t>
            </a:r>
            <a:r>
              <a:rPr lang="ru-RU" b="1" dirty="0" smtClean="0"/>
              <a:t> </a:t>
            </a:r>
            <a:r>
              <a:rPr lang="en-US" b="1" dirty="0" smtClean="0"/>
              <a:t>[27]</a:t>
            </a:r>
            <a:r>
              <a:rPr lang="en-US" dirty="0" smtClean="0"/>
              <a:t>. </a:t>
            </a:r>
            <a:r>
              <a:rPr lang="ru-RU" dirty="0" smtClean="0"/>
              <a:t>Линейная спектрограмма. Использовался в </a:t>
            </a:r>
            <a:r>
              <a:rPr lang="en-US" dirty="0" smtClean="0"/>
              <a:t>Tacotron.</a:t>
            </a:r>
            <a:endParaRPr lang="ru-RU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Параметрические </a:t>
            </a:r>
            <a:r>
              <a:rPr lang="ru-RU" b="1" dirty="0" smtClean="0"/>
              <a:t>вокодеры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en-US" b="1" dirty="0" smtClean="0"/>
              <a:t>WORLD [28]</a:t>
            </a:r>
            <a:r>
              <a:rPr lang="ru-RU" dirty="0" smtClean="0"/>
              <a:t>. </a:t>
            </a:r>
            <a:r>
              <a:rPr lang="en-US" dirty="0"/>
              <a:t>F0, MFCC</a:t>
            </a:r>
            <a:r>
              <a:rPr lang="ru-RU" dirty="0"/>
              <a:t> (спектральная огибающая).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ru-RU" b="1" dirty="0" smtClean="0"/>
              <a:t>Нейросетевые вокодеры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WaveGlow </a:t>
            </a:r>
            <a:r>
              <a:rPr lang="en-US" dirty="0" smtClean="0"/>
              <a:t>[29], FloWaveNet </a:t>
            </a:r>
            <a:r>
              <a:rPr lang="en-US" dirty="0"/>
              <a:t>[</a:t>
            </a:r>
            <a:r>
              <a:rPr lang="en-US" dirty="0" smtClean="0"/>
              <a:t>30], MelGAN </a:t>
            </a:r>
            <a:r>
              <a:rPr lang="en-US" dirty="0"/>
              <a:t>[</a:t>
            </a:r>
            <a:r>
              <a:rPr lang="en-US" dirty="0" smtClean="0"/>
              <a:t>31], Parallel </a:t>
            </a:r>
            <a:r>
              <a:rPr lang="en-US" dirty="0"/>
              <a:t>WaveGAN [</a:t>
            </a:r>
            <a:r>
              <a:rPr lang="en-US" dirty="0" smtClean="0"/>
              <a:t>32], DiffWave </a:t>
            </a:r>
            <a:r>
              <a:rPr lang="en-US" dirty="0"/>
              <a:t>[</a:t>
            </a:r>
            <a:r>
              <a:rPr lang="en-US" dirty="0" smtClean="0"/>
              <a:t>33], WaveGrad [34]. Mel-</a:t>
            </a:r>
            <a:r>
              <a:rPr lang="ru-RU" dirty="0" smtClean="0"/>
              <a:t>спектрограмма.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71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Нейросетевые вокодеры</a:t>
            </a:r>
            <a:r>
              <a:rPr lang="en-US" dirty="0" smtClean="0"/>
              <a:t>. </a:t>
            </a:r>
            <a:r>
              <a:rPr lang="ru-RU" dirty="0" smtClean="0"/>
              <a:t>Преимущества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ru-RU" dirty="0"/>
              <a:t>Упрощение процесса обучения акустической модели (уточнение параметров модели).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/>
              <a:t>Возможная предобработка признаков (аугментация).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/>
              <a:t>Коррекция локальных ошибок в акустических признаках.</a:t>
            </a:r>
          </a:p>
          <a:p>
            <a:pPr marL="514350" indent="-457200">
              <a:buFont typeface="+mj-lt"/>
              <a:buAutoNum type="arabicPeriod"/>
            </a:pPr>
            <a:r>
              <a:rPr lang="ru-RU" dirty="0"/>
              <a:t>Уточнение информации о высокочастотных составляющих акустических </a:t>
            </a:r>
            <a:r>
              <a:rPr lang="ru-RU" dirty="0" smtClean="0"/>
              <a:t>признаков</a:t>
            </a:r>
            <a:endParaRPr lang="en-US" dirty="0" smtClean="0"/>
          </a:p>
          <a:p>
            <a:pPr marL="57150" indent="0">
              <a:buNone/>
            </a:pPr>
            <a:r>
              <a:rPr lang="ru-RU" dirty="0" smtClean="0"/>
              <a:t>В </a:t>
            </a:r>
            <a:r>
              <a:rPr lang="ru-RU" dirty="0"/>
              <a:t>работе </a:t>
            </a:r>
            <a:r>
              <a:rPr lang="ru-RU" dirty="0" smtClean="0"/>
              <a:t>[</a:t>
            </a:r>
            <a:r>
              <a:rPr lang="en-US" dirty="0" smtClean="0"/>
              <a:t>35</a:t>
            </a:r>
            <a:r>
              <a:rPr lang="ru-RU" dirty="0" smtClean="0"/>
              <a:t>] </a:t>
            </a:r>
            <a:r>
              <a:rPr lang="ru-RU" dirty="0"/>
              <a:t>проведено всестороннее исследование различных видов вокодеров.</a:t>
            </a:r>
          </a:p>
          <a:p>
            <a:pPr marL="57150" indent="0">
              <a:buNone/>
            </a:pPr>
            <a:r>
              <a:rPr lang="en-US" dirty="0"/>
              <a:t>__________________________________________</a:t>
            </a:r>
          </a:p>
          <a:p>
            <a:pPr marL="57150" indent="0">
              <a:buNone/>
            </a:pPr>
            <a:r>
              <a:rPr lang="ru-RU" dirty="0"/>
              <a:t>Соотношение по ресурсу к </a:t>
            </a:r>
            <a:r>
              <a:rPr lang="en-US" dirty="0"/>
              <a:t>WORLD </a:t>
            </a:r>
            <a:r>
              <a:rPr lang="ru-RU" dirty="0"/>
              <a:t>или </a:t>
            </a:r>
            <a:r>
              <a:rPr lang="en-US" dirty="0"/>
              <a:t>GLA</a:t>
            </a:r>
            <a:r>
              <a:rPr lang="ru-RU" dirty="0"/>
              <a:t> : 10</a:t>
            </a:r>
            <a:r>
              <a:rPr lang="en-US" dirty="0"/>
              <a:t>/</a:t>
            </a:r>
            <a:r>
              <a:rPr lang="ru-RU" dirty="0" smtClean="0"/>
              <a:t>1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214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Оценка качества синтезированной речи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42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3075" y="1785574"/>
            <a:ext cx="822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Mean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Opinion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Score,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MOS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мнений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[36]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5944907"/>
              </p:ext>
            </p:extLst>
          </p:nvPr>
        </p:nvGraphicFramePr>
        <p:xfrm>
          <a:off x="457200" y="2346325"/>
          <a:ext cx="8229600" cy="32730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5323">
                  <a:extLst>
                    <a:ext uri="{9D8B030D-6E8A-4147-A177-3AD203B41FA5}">
                      <a16:colId xmlns:a16="http://schemas.microsoft.com/office/drawing/2014/main" val="3922859772"/>
                    </a:ext>
                  </a:extLst>
                </a:gridCol>
                <a:gridCol w="5081954">
                  <a:extLst>
                    <a:ext uri="{9D8B030D-6E8A-4147-A177-3AD203B41FA5}">
                      <a16:colId xmlns:a16="http://schemas.microsoft.com/office/drawing/2014/main" val="1848965209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val="3693985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Субъективная оценка качества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звучания речи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восприятия речевой информации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44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Отлично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Речь воспринимается полностью и без усилий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76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Речь воспринимается свободно, без ощутимых  усилий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1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Удовлетворительно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Речь воспринимается с умеренными усилиями, наличие дефектов неоспоримо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6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Плохо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Речь воспринимается вниманием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1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плохо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Речь не воспринимается полностью или частично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224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Недостатки </a:t>
            </a:r>
            <a:r>
              <a:rPr lang="en-US" altLang="ru-RU" dirty="0" smtClean="0"/>
              <a:t>MOS-</a:t>
            </a:r>
            <a:r>
              <a:rPr lang="ru-RU" altLang="ru-RU" dirty="0" smtClean="0"/>
              <a:t>оценки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43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997266"/>
            <a:ext cx="8229600" cy="412889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Сильная </a:t>
            </a:r>
            <a:r>
              <a:rPr lang="ru-RU" dirty="0"/>
              <a:t>зависимость от текстового корпуса, для которого производится </a:t>
            </a:r>
            <a:r>
              <a:rPr lang="ru-RU" dirty="0" smtClean="0"/>
              <a:t>оценка.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Неоднородность </a:t>
            </a:r>
            <a:r>
              <a:rPr lang="ru-RU" dirty="0"/>
              <a:t>состава экспертов по различным </a:t>
            </a:r>
            <a:r>
              <a:rPr lang="ru-RU" dirty="0" smtClean="0"/>
              <a:t>параметрам.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Высокая </a:t>
            </a:r>
            <a:r>
              <a:rPr lang="ru-RU" dirty="0"/>
              <a:t>коммерческая стоимость получения данной оценки.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Оценка качества синтезированной </a:t>
            </a:r>
            <a:r>
              <a:rPr lang="ru-RU" altLang="ru-RU" dirty="0" smtClean="0"/>
              <a:t>речи (2)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44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74178"/>
            <a:ext cx="8229600" cy="4359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 </a:t>
            </a:r>
            <a:r>
              <a:rPr lang="ru-RU" dirty="0"/>
              <a:t>помощью электроэнцефалограмм экспертов при прослушивании </a:t>
            </a:r>
            <a:r>
              <a:rPr lang="ru-RU" dirty="0" smtClean="0"/>
              <a:t>речи </a:t>
            </a:r>
            <a:r>
              <a:rPr lang="en-US" dirty="0" smtClean="0"/>
              <a:t>[37] </a:t>
            </a:r>
            <a:r>
              <a:rPr lang="ru-RU" dirty="0" smtClean="0"/>
              <a:t>(только </a:t>
            </a:r>
            <a:r>
              <a:rPr lang="ru-RU" dirty="0"/>
              <a:t>для японского </a:t>
            </a:r>
            <a:r>
              <a:rPr lang="ru-RU" dirty="0" smtClean="0"/>
              <a:t>языка).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</a:t>
            </a:r>
            <a:r>
              <a:rPr lang="ru-RU" dirty="0" smtClean="0"/>
              <a:t>равнение </a:t>
            </a:r>
            <a:r>
              <a:rPr lang="ru-RU" dirty="0"/>
              <a:t>на предпочтительность. Эта технология применяется для сравнения результатов работы нескольких систем </a:t>
            </a:r>
            <a:r>
              <a:rPr lang="en-US" dirty="0"/>
              <a:t>TTS </a:t>
            </a:r>
            <a:r>
              <a:rPr lang="ru-RU" dirty="0"/>
              <a:t>или для определения превосходства одной архитектуры над другой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«</a:t>
            </a:r>
            <a:r>
              <a:rPr lang="en-US" dirty="0" smtClean="0"/>
              <a:t>C</a:t>
            </a:r>
            <a:r>
              <a:rPr lang="ru-RU" dirty="0" smtClean="0"/>
              <a:t>оревнования</a:t>
            </a:r>
            <a:r>
              <a:rPr lang="ru-RU" dirty="0"/>
              <a:t>» синтезаторов Blizzard Challenge (http://www.festvox.org/blizzard/) по оценке качества систем синтеза речи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Автоматическая оценка </a:t>
            </a:r>
            <a:r>
              <a:rPr lang="ru-RU" dirty="0"/>
              <a:t>качества </a:t>
            </a:r>
            <a:r>
              <a:rPr lang="ru-RU" dirty="0" smtClean="0"/>
              <a:t>речи [38] (модель </a:t>
            </a:r>
            <a:r>
              <a:rPr lang="ru-RU" dirty="0"/>
              <a:t>на </a:t>
            </a:r>
            <a:r>
              <a:rPr lang="ru-RU" dirty="0" smtClean="0"/>
              <a:t>CNN-LSTM). 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Перспективные направления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45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47000"/>
            <a:ext cx="8229600" cy="4479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/>
              <a:t>Эмоциональный, экспрессивный синтез.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Малоресурсный синтез </a:t>
            </a:r>
            <a:r>
              <a:rPr lang="ru-RU" dirty="0" smtClean="0"/>
              <a:t>речи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Перенос стилей.     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33440"/>
              </p:ext>
            </p:extLst>
          </p:nvPr>
        </p:nvGraphicFramePr>
        <p:xfrm>
          <a:off x="533400" y="3109155"/>
          <a:ext cx="7520354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8602">
                  <a:extLst>
                    <a:ext uri="{9D8B030D-6E8A-4147-A177-3AD203B41FA5}">
                      <a16:colId xmlns:a16="http://schemas.microsoft.com/office/drawing/2014/main" val="214548061"/>
                    </a:ext>
                  </a:extLst>
                </a:gridCol>
                <a:gridCol w="4381752">
                  <a:extLst>
                    <a:ext uri="{9D8B030D-6E8A-4147-A177-3AD203B41FA5}">
                      <a16:colId xmlns:a16="http://schemas.microsoft.com/office/drawing/2014/main" val="3557219293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Нейтральный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18959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67437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Возмущение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834445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Агрессия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61438"/>
                  </a:ext>
                </a:extLst>
              </a:tr>
            </a:tbl>
          </a:graphicData>
        </a:graphic>
      </p:graphicFrame>
      <p:pic>
        <p:nvPicPr>
          <p:cNvPr id="8" name="Нейтральны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76952"/>
            <a:ext cx="609600" cy="609600"/>
          </a:xfrm>
          <a:prstGeom prst="rect">
            <a:avLst/>
          </a:prstGeom>
        </p:spPr>
      </p:pic>
      <p:pic>
        <p:nvPicPr>
          <p:cNvPr id="9" name="Вопро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955305"/>
            <a:ext cx="609600" cy="609600"/>
          </a:xfrm>
          <a:prstGeom prst="rect">
            <a:avLst/>
          </a:prstGeom>
        </p:spPr>
      </p:pic>
      <p:pic>
        <p:nvPicPr>
          <p:cNvPr id="10" name="Возмущение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49616" y="4707282"/>
            <a:ext cx="609600" cy="609600"/>
          </a:xfrm>
          <a:prstGeom prst="rect">
            <a:avLst/>
          </a:prstGeom>
        </p:spPr>
      </p:pic>
      <p:pic>
        <p:nvPicPr>
          <p:cNvPr id="11" name="Агрессия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49616" y="5453931"/>
            <a:ext cx="609600" cy="609600"/>
          </a:xfrm>
          <a:prstGeom prst="rect">
            <a:avLst/>
          </a:prstGeom>
        </p:spPr>
      </p:pic>
      <p:pic>
        <p:nvPicPr>
          <p:cNvPr id="3" name="Куравлев_Все_может_быть_7_1_2_flow_hif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44603" y="2477421"/>
            <a:ext cx="609600" cy="609600"/>
          </a:xfrm>
          <a:prstGeom prst="rect">
            <a:avLst/>
          </a:prstGeom>
        </p:spPr>
      </p:pic>
      <p:pic>
        <p:nvPicPr>
          <p:cNvPr id="5" name="Куравлев_Все_может_быть_7_4_0_flow_hif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69517" y="2454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Литература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92460"/>
            <a:ext cx="8229600" cy="4289743"/>
          </a:xfrm>
        </p:spPr>
        <p:txBody>
          <a:bodyPr/>
          <a:lstStyle/>
          <a:p>
            <a:pPr marL="57150" indent="0">
              <a:buNone/>
            </a:pPr>
            <a:r>
              <a:rPr lang="en-US" sz="1800" dirty="0" smtClean="0"/>
              <a:t>1. </a:t>
            </a:r>
            <a:r>
              <a:rPr lang="ru-RU" sz="1800" dirty="0"/>
              <a:t>Калиев А., Рыбин С.В. Синтез речи: прошлое и настоящее</a:t>
            </a:r>
            <a:r>
              <a:rPr lang="en-US" sz="1800" dirty="0"/>
              <a:t>.</a:t>
            </a:r>
            <a:r>
              <a:rPr lang="ru-RU" sz="1800" dirty="0"/>
              <a:t> // Компьютерные инструменты в образовании - 2019. - № 1. - С. 5-28</a:t>
            </a:r>
            <a:endParaRPr lang="en-US" sz="1800" dirty="0"/>
          </a:p>
          <a:p>
            <a:pPr marL="57150" indent="0">
              <a:buNone/>
            </a:pPr>
            <a:r>
              <a:rPr lang="en-US" sz="1800" dirty="0" smtClean="0"/>
              <a:t>2. Charpentier </a:t>
            </a:r>
            <a:r>
              <a:rPr lang="en-US" sz="1800" dirty="0"/>
              <a:t>F., Stella M. Diphone synthesis using an overlap-add technique for speech waveforms concatenation //ICASSP'86. IEEE International Conference on Acoustics, Speech, and Signal Processing. IEEE, 1986. V. 11. P. 2015-2018</a:t>
            </a:r>
            <a:r>
              <a:rPr lang="en-US" sz="1800" dirty="0" smtClean="0"/>
              <a:t>.</a:t>
            </a:r>
          </a:p>
          <a:p>
            <a:pPr marL="57150" indent="0">
              <a:buNone/>
            </a:pPr>
            <a:r>
              <a:rPr lang="en-US" sz="1800" dirty="0" smtClean="0"/>
              <a:t>3. Taylor </a:t>
            </a:r>
            <a:r>
              <a:rPr lang="en-US" sz="1800" dirty="0"/>
              <a:t>P., Black A. W. Assigning phrase breaks from part-of-speech sequences //Computer Speech &amp; Language. 1998. V. 12. №. 2. P. 99-117.</a:t>
            </a:r>
            <a:endParaRPr lang="en-US" sz="1800" dirty="0" smtClean="0"/>
          </a:p>
          <a:p>
            <a:pPr marL="57150" indent="0">
              <a:buNone/>
            </a:pPr>
            <a:r>
              <a:rPr lang="en-US" sz="1800" dirty="0" smtClean="0"/>
              <a:t>4. Donovan </a:t>
            </a:r>
            <a:r>
              <a:rPr lang="en-US" sz="1800" dirty="0"/>
              <a:t>R. </a:t>
            </a:r>
            <a:r>
              <a:rPr lang="en-US" sz="1800" dirty="0" smtClean="0"/>
              <a:t>and Woodland </a:t>
            </a:r>
            <a:r>
              <a:rPr lang="en-US" sz="1800" dirty="0"/>
              <a:t>P.</a:t>
            </a:r>
            <a:r>
              <a:rPr lang="en-US" sz="1800" dirty="0" smtClean="0"/>
              <a:t>. </a:t>
            </a:r>
            <a:r>
              <a:rPr lang="en-US" sz="1800" dirty="0"/>
              <a:t>Improvements in an HMM-based speech synthesiser. </a:t>
            </a:r>
            <a:r>
              <a:rPr lang="en-US" sz="1800" dirty="0" smtClean="0"/>
              <a:t>// In Proc. Eurospeech. 1995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en-US" sz="1800" dirty="0"/>
              <a:t>— pp. </a:t>
            </a:r>
            <a:r>
              <a:rPr lang="en-US" sz="1800" dirty="0" smtClean="0"/>
              <a:t>573-576.</a:t>
            </a:r>
          </a:p>
          <a:p>
            <a:pPr marL="57150" indent="0">
              <a:buNone/>
            </a:pPr>
            <a:r>
              <a:rPr lang="en-US" sz="1800" dirty="0" smtClean="0"/>
              <a:t>5. Black A. CLUSTERGEN: A statistical parametric synthesizer using trajectory modeling. In: Proc. Interspeech. 2006. </a:t>
            </a:r>
            <a:r>
              <a:rPr lang="en-US" sz="1800" dirty="0"/>
              <a:t>— </a:t>
            </a:r>
            <a:r>
              <a:rPr lang="en-US" sz="1800" dirty="0" smtClean="0"/>
              <a:t>pp. 1762–1765.</a:t>
            </a:r>
            <a:endParaRPr lang="ru-RU" sz="1800" dirty="0" smtClean="0"/>
          </a:p>
          <a:p>
            <a:pPr marL="57150" indent="0">
              <a:buNone/>
            </a:pPr>
            <a:r>
              <a:rPr lang="en-US" sz="1800" dirty="0" smtClean="0"/>
              <a:t>6. Sproat </a:t>
            </a:r>
            <a:r>
              <a:rPr lang="en-US" sz="1800" dirty="0"/>
              <a:t>R., Black A.W., Chen S., Kumar S, Ostendorf M., and Richards C. Normalization of non-standard words. // Computer speech &amp; language, 2001, 15(3). — pp. 287–333</a:t>
            </a:r>
            <a:r>
              <a:rPr lang="en-US" sz="1800" dirty="0" smtClean="0"/>
              <a:t>.</a:t>
            </a:r>
            <a:endParaRPr lang="ru-RU" sz="18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754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Литература</a:t>
            </a:r>
            <a:r>
              <a:rPr lang="en-US" dirty="0" smtClean="0"/>
              <a:t> (2)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73075" y="1740878"/>
            <a:ext cx="8229600" cy="4385286"/>
          </a:xfrm>
        </p:spPr>
        <p:txBody>
          <a:bodyPr/>
          <a:lstStyle/>
          <a:p>
            <a:pPr marL="57150" indent="0">
              <a:buNone/>
            </a:pPr>
            <a:r>
              <a:rPr lang="en-US" sz="1800" dirty="0" smtClean="0"/>
              <a:t>7. </a:t>
            </a:r>
            <a:r>
              <a:rPr lang="en-US" sz="1800" dirty="0"/>
              <a:t>Zhang H., Sproat R., Stahlberg F., Peng X., Gorman K., and Brian Roark. Neural models of text normalization for speech applications. // Computational Linguistics, 2019, 45(2). — pp. 293–337.</a:t>
            </a:r>
            <a:endParaRPr lang="ru-RU" sz="1800" dirty="0"/>
          </a:p>
          <a:p>
            <a:pPr marL="57150" indent="0">
              <a:buNone/>
            </a:pPr>
            <a:r>
              <a:rPr lang="en-US" sz="1800" dirty="0" smtClean="0"/>
              <a:t>8. </a:t>
            </a:r>
            <a:r>
              <a:rPr lang="ru-RU" sz="1800" dirty="0" smtClean="0"/>
              <a:t>Брызгунова </a:t>
            </a:r>
            <a:r>
              <a:rPr lang="ru-RU" sz="1800" dirty="0"/>
              <a:t>Е.А. (1982) Интонация // Русская грамматика. </a:t>
            </a:r>
            <a:r>
              <a:rPr lang="en-US" sz="1800" dirty="0"/>
              <a:t>Том 1. М. Наука. С. 96-122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57150" indent="0">
              <a:buNone/>
            </a:pPr>
            <a:r>
              <a:rPr lang="en-US" sz="1800" dirty="0" smtClean="0"/>
              <a:t>9</a:t>
            </a:r>
            <a:r>
              <a:rPr lang="ru-RU" sz="1800" dirty="0" smtClean="0"/>
              <a:t>. </a:t>
            </a:r>
            <a:r>
              <a:rPr lang="en-US" sz="1800" dirty="0"/>
              <a:t>Wang M. Q., Hirschberg J. Automatic classification of intonational phrase boundaries // Computer Speech &amp; Language. 1992. V. 6. № 2. – pp. 175–196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57150" indent="0">
              <a:buNone/>
            </a:pPr>
            <a:r>
              <a:rPr lang="en-US" sz="1800" dirty="0" smtClean="0"/>
              <a:t>10</a:t>
            </a:r>
            <a:r>
              <a:rPr lang="ru-RU" sz="1800" dirty="0" smtClean="0"/>
              <a:t>. </a:t>
            </a:r>
            <a:r>
              <a:rPr lang="en-US" sz="1800" dirty="0"/>
              <a:t>Lu C., Zhang P., and Yan Y. Self-attention based prosodic boundary prediction for chinese speech synthesis // in Proc. ICASSP. 2019. — pp.  7035–7039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57150" indent="0">
              <a:buNone/>
            </a:pPr>
            <a:r>
              <a:rPr lang="en-US" sz="1800" dirty="0" smtClean="0"/>
              <a:t>11</a:t>
            </a:r>
            <a:r>
              <a:rPr lang="ru-RU" sz="1800" dirty="0" smtClean="0"/>
              <a:t>. </a:t>
            </a:r>
            <a:r>
              <a:rPr lang="en-US" sz="1800" dirty="0"/>
              <a:t>Daradkah B., Diri B. Automatic grapheme-to-phoneme conversion of Arabic text // in Proc. SAI. 2015. — pp. 468–473</a:t>
            </a:r>
            <a:r>
              <a:rPr lang="en-US" sz="1800" dirty="0" smtClean="0"/>
              <a:t>.</a:t>
            </a:r>
            <a:endParaRPr lang="en-US" sz="1800" dirty="0"/>
          </a:p>
          <a:p>
            <a:pPr marL="57150" indent="0">
              <a:buNone/>
            </a:pPr>
            <a:r>
              <a:rPr lang="ru-RU" sz="1800" dirty="0" smtClean="0"/>
              <a:t>1</a:t>
            </a:r>
            <a:r>
              <a:rPr lang="en-US" sz="1800" dirty="0" smtClean="0"/>
              <a:t>2</a:t>
            </a:r>
            <a:r>
              <a:rPr lang="ru-RU" sz="1800" dirty="0" smtClean="0"/>
              <a:t>. </a:t>
            </a:r>
            <a:r>
              <a:rPr lang="en-US" sz="1800" dirty="0"/>
              <a:t>Novak J.R., Dixon P.R., Minematsu N., Hirose K., Hori C., Kashioka H. Improving WFST-based G2p conversion with alignment constraints and RNNLM n-best rescoring // in Proc. INTERSPEECH. 2012. — pp. 2526-2529.</a:t>
            </a:r>
            <a:endParaRPr lang="ru-RU" sz="1800" dirty="0"/>
          </a:p>
          <a:p>
            <a:pPr marL="57150" indent="0">
              <a:buNone/>
            </a:pPr>
            <a:endParaRPr lang="ru-RU" sz="18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030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Литература</a:t>
            </a:r>
            <a:r>
              <a:rPr lang="en-US" dirty="0" smtClean="0"/>
              <a:t> (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581447"/>
            <a:ext cx="8229600" cy="4289743"/>
          </a:xfrm>
        </p:spPr>
        <p:txBody>
          <a:bodyPr/>
          <a:lstStyle/>
          <a:p>
            <a:pPr marL="57150" indent="0">
              <a:buNone/>
            </a:pPr>
            <a:r>
              <a:rPr lang="ru-RU" sz="1800" dirty="0" smtClean="0"/>
              <a:t>1</a:t>
            </a:r>
            <a:r>
              <a:rPr lang="en-US" sz="1800" dirty="0" smtClean="0"/>
              <a:t>3. </a:t>
            </a:r>
            <a:r>
              <a:rPr lang="en-US" sz="1800" dirty="0"/>
              <a:t>Sun H., Tan X., Gan J.W., Liu H., Zhao S., Qin T.  and Liu T.Y. Knowledge distillation from Bert in pre-training and fine-tuning for polyphone disambiguation // in Proc. INTERSPEECH. 2019. — pp. 168–175</a:t>
            </a:r>
            <a:r>
              <a:rPr lang="en-US" sz="1800" dirty="0" smtClean="0"/>
              <a:t>.</a:t>
            </a:r>
          </a:p>
          <a:p>
            <a:pPr marL="57150" indent="0">
              <a:buNone/>
            </a:pPr>
            <a:r>
              <a:rPr lang="en-US" sz="1800" dirty="0" smtClean="0"/>
              <a:t>14. Davis </a:t>
            </a:r>
            <a:r>
              <a:rPr lang="en-US" sz="1800" dirty="0"/>
              <a:t>S., Mermelstein P. Comparison of parametric representations for monosyllabic word recognition in continuously spoken sentences //IEEE transactions on acoustics, speech, and signal processing. </a:t>
            </a:r>
            <a:r>
              <a:rPr lang="en-US" sz="1800" dirty="0" smtClean="0"/>
              <a:t> </a:t>
            </a:r>
            <a:r>
              <a:rPr lang="en-US" sz="1800" dirty="0"/>
              <a:t>1980. – V. 28, – №. 4. — pp</a:t>
            </a:r>
            <a:r>
              <a:rPr lang="en-US" sz="1800" dirty="0" smtClean="0"/>
              <a:t>. </a:t>
            </a:r>
            <a:r>
              <a:rPr lang="en-US" sz="1800" dirty="0"/>
              <a:t>357-366</a:t>
            </a:r>
            <a:r>
              <a:rPr lang="en-US" sz="1800" dirty="0" smtClean="0"/>
              <a:t>.</a:t>
            </a:r>
          </a:p>
          <a:p>
            <a:pPr marL="57150" indent="0">
              <a:buNone/>
            </a:pPr>
            <a:r>
              <a:rPr lang="en-US" sz="1800" dirty="0" smtClean="0"/>
              <a:t>15. Benesty </a:t>
            </a:r>
            <a:r>
              <a:rPr lang="en-US" sz="1800" dirty="0"/>
              <a:t>J., Sondhi M. M., Huang Y. (ed.). Springer handbook of speech processing. – Springer, – 2007</a:t>
            </a:r>
            <a:r>
              <a:rPr lang="en-US" sz="1800" dirty="0" smtClean="0"/>
              <a:t>.</a:t>
            </a:r>
          </a:p>
          <a:p>
            <a:pPr marL="57150" indent="0">
              <a:buNone/>
            </a:pPr>
            <a:r>
              <a:rPr lang="en-US" sz="1800" dirty="0" smtClean="0"/>
              <a:t>16. </a:t>
            </a:r>
            <a:r>
              <a:rPr lang="en-US" sz="1800" dirty="0"/>
              <a:t>Saito Y., Takamichi S., Saruwatari H. Statistical parametric speech synthesis incorporating generative adversarial networks // IEEE/ACM Transactions on Audio, Speech, and Language Processing. 2018. 26</a:t>
            </a:r>
            <a:r>
              <a:rPr lang="ru-RU" sz="1800" dirty="0"/>
              <a:t>(</a:t>
            </a:r>
            <a:r>
              <a:rPr lang="en-US" sz="1800" dirty="0"/>
              <a:t>1</a:t>
            </a:r>
            <a:r>
              <a:rPr lang="ru-RU" sz="1800" dirty="0"/>
              <a:t>)</a:t>
            </a:r>
            <a:r>
              <a:rPr lang="en-US" sz="1800" dirty="0"/>
              <a:t>. — pp.  84-96.</a:t>
            </a:r>
            <a:endParaRPr lang="ru-RU" sz="1800" dirty="0" smtClean="0"/>
          </a:p>
          <a:p>
            <a:pPr marL="57150" indent="0">
              <a:buNone/>
            </a:pPr>
            <a:r>
              <a:rPr lang="ru-RU" sz="1800" dirty="0" smtClean="0"/>
              <a:t>1</a:t>
            </a:r>
            <a:r>
              <a:rPr lang="en-US" sz="1800" dirty="0" smtClean="0"/>
              <a:t>7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en-US" sz="1800" dirty="0"/>
              <a:t>Van den Oord, A., Dieleman, S., Zen, H., Simonyan, K., Vinyals, O., Graves, A., Kalchbrenner, N., Senior, A., Kavukcuoglu, K. (2016) WaveNet: A Generative Model for Raw Audio. // Proc. 9th ISCA Workshop on Speech Synthesis Workshop (SSW 9), 125.</a:t>
            </a:r>
            <a:endParaRPr lang="ru-RU" sz="1800" dirty="0" smtClean="0"/>
          </a:p>
          <a:p>
            <a:pPr marL="0" lvl="0" indent="0">
              <a:buNone/>
            </a:pPr>
            <a:endParaRPr lang="ru-RU" sz="18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87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Литература</a:t>
            </a:r>
            <a:r>
              <a:rPr lang="en-US" dirty="0" smtClean="0"/>
              <a:t> (4)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57150" indent="0">
              <a:buNone/>
            </a:pPr>
            <a:r>
              <a:rPr lang="ru-RU" sz="1800" dirty="0"/>
              <a:t>1</a:t>
            </a:r>
            <a:r>
              <a:rPr lang="en-US" sz="1800" dirty="0"/>
              <a:t>8</a:t>
            </a:r>
            <a:r>
              <a:rPr lang="ru-RU" sz="1800" dirty="0"/>
              <a:t>. </a:t>
            </a:r>
            <a:r>
              <a:rPr lang="en-US" sz="1800" dirty="0"/>
              <a:t>Sercan Ö.A., Chrzanowski M., Coates A., Diamos G, Gibiansky A., et al.  Deep voice: Real-time neural text-to-speech // In International Conference on Machine Learning. 2017.  – pp. 195–204.</a:t>
            </a:r>
          </a:p>
          <a:p>
            <a:pPr marL="57150" indent="0">
              <a:buNone/>
            </a:pPr>
            <a:r>
              <a:rPr lang="ru-RU" sz="1800" dirty="0" smtClean="0"/>
              <a:t>1</a:t>
            </a:r>
            <a:r>
              <a:rPr lang="en-US" sz="1800" dirty="0" smtClean="0"/>
              <a:t>9</a:t>
            </a:r>
            <a:r>
              <a:rPr lang="ru-RU" sz="1800" dirty="0" smtClean="0"/>
              <a:t>. </a:t>
            </a:r>
            <a:r>
              <a:rPr lang="en-US" sz="1800" dirty="0"/>
              <a:t>Gibiansky A., Sercan Ö.A., Diamos G, et.al.. Deep voice 2: Multi-speaker neural text-to-speech. // In NIPS, 2017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0" lvl="0" indent="0">
              <a:buNone/>
            </a:pPr>
            <a:r>
              <a:rPr lang="en-US" sz="1800" dirty="0" smtClean="0"/>
              <a:t>20. Wang </a:t>
            </a:r>
            <a:r>
              <a:rPr lang="en-US" sz="1800" dirty="0"/>
              <a:t>Y. et al. Tacotron: Towards end-to-end speech synthesis // in Proc. INTERSPEECH. 2017. – pp. 4006–4010.</a:t>
            </a:r>
            <a:endParaRPr lang="ru-RU" sz="1800" dirty="0"/>
          </a:p>
          <a:p>
            <a:pPr marL="0" indent="0">
              <a:buNone/>
            </a:pPr>
            <a:r>
              <a:rPr lang="en-US" sz="1800" dirty="0" smtClean="0"/>
              <a:t>21. Shen </a:t>
            </a:r>
            <a:r>
              <a:rPr lang="en-US" sz="1800" dirty="0"/>
              <a:t>J., Pang R., Weiss R.J., Schuster M., Jaitly N., Yang Z., et al.  Natural tts synthesis by conditioning wavenet on mel spectrogram predictions // in Proc. ICASSP. 2018. – pp. 4779–4783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r>
              <a:rPr lang="en-US" sz="1800" dirty="0" smtClean="0"/>
              <a:t>22. Ren </a:t>
            </a:r>
            <a:r>
              <a:rPr lang="en-US" sz="1800" dirty="0"/>
              <a:t>Y., Ruan Y., Tan X., Qin T., Zhao S., Zhao Z., and Liu T.Y. FastSpeech: Fast, robust and controllable text to speech // in NeurIPS. 2019.</a:t>
            </a:r>
            <a:endParaRPr lang="ru-RU" sz="1800" dirty="0"/>
          </a:p>
          <a:p>
            <a:pPr marL="0" indent="0">
              <a:buNone/>
            </a:pPr>
            <a:r>
              <a:rPr lang="en-US" sz="1800" dirty="0" smtClean="0"/>
              <a:t>23. Ren </a:t>
            </a:r>
            <a:r>
              <a:rPr lang="en-US" sz="1800" dirty="0"/>
              <a:t>Y., Hu C., Tan X., Qin T., Zhao S., Zhao Z., and Liu T.Y. FastSpeech 2: Fast and high-quality end-to-end text to speech // in Proc.  ICLR. 2021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353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7373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</a:t>
            </a:r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pic>
        <p:nvPicPr>
          <p:cNvPr id="3" name="Julia_start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9938" y="4357622"/>
            <a:ext cx="609600" cy="609600"/>
          </a:xfrm>
        </p:spPr>
      </p:pic>
      <p:sp>
        <p:nvSpPr>
          <p:cNvPr id="7" name="Стрелка вправо 6"/>
          <p:cNvSpPr/>
          <p:nvPr/>
        </p:nvSpPr>
        <p:spPr>
          <a:xfrm>
            <a:off x="4445568" y="305968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0" y="1920488"/>
            <a:ext cx="3394719" cy="2579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05" y="2522180"/>
            <a:ext cx="2255520" cy="1325880"/>
          </a:xfrm>
          <a:prstGeom prst="rect">
            <a:avLst/>
          </a:prstGeom>
        </p:spPr>
      </p:pic>
      <p:pic>
        <p:nvPicPr>
          <p:cNvPr id="4" name="Vladimir_sta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6107" y="4357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Литература</a:t>
            </a:r>
            <a:r>
              <a:rPr lang="en-US" dirty="0" smtClean="0"/>
              <a:t> (5)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10044"/>
            <a:ext cx="8229600" cy="4289743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/>
              <a:t>24. Ping W., Peng K., and Chen J. Clarinet:  Parallel wave generation in end-to-end text-to-speech // in Proc. ICLR. 2018. </a:t>
            </a:r>
          </a:p>
          <a:p>
            <a:pPr marL="0" indent="0">
              <a:buNone/>
            </a:pPr>
            <a:r>
              <a:rPr lang="en-US" sz="1800" dirty="0" smtClean="0"/>
              <a:t>25. </a:t>
            </a:r>
            <a:r>
              <a:rPr lang="en-US" sz="1800" dirty="0"/>
              <a:t>Donahue J., Dieleman S., Binkowski M., Elsen E., and Simonyan K. End-to-end adversarial text-to-speech // in Proc. ICLR. 2021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26</a:t>
            </a:r>
            <a:r>
              <a:rPr lang="en-US" sz="1600" dirty="0" smtClean="0"/>
              <a:t>. </a:t>
            </a:r>
            <a:r>
              <a:rPr lang="en-US" sz="1800" dirty="0"/>
              <a:t>Łańcucki, A. FastPitch: Parallel text-to-speech with pitch prediction // in Proc. ICASSP. 2021. — pp. 6588-6592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27. </a:t>
            </a:r>
            <a:r>
              <a:rPr lang="en-US" sz="1800" dirty="0" smtClean="0"/>
              <a:t>Nathanael </a:t>
            </a:r>
            <a:r>
              <a:rPr lang="en-US" sz="1800" dirty="0"/>
              <a:t>P., Balazs P., Sondergaard P. A fast Griffin Lim Algorithm // IEEE Workshop on Applications of Signal Processing to Audio and Acoustics, New Paltz, NY, USA, October 20-23, 2013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28. </a:t>
            </a:r>
            <a:r>
              <a:rPr lang="en-US" sz="1800" dirty="0" smtClean="0"/>
              <a:t>Morise </a:t>
            </a:r>
            <a:r>
              <a:rPr lang="en-US" sz="1800" dirty="0"/>
              <a:t>M., Yokomori F., Ozawa K. WORLD: a vocoder-based high-quality speech synthesis system for real-time applications // IEICE TRANSACTIONS on Information and Systems. 2016. 99(7).  — pp. 1877–1884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29. </a:t>
            </a:r>
            <a:r>
              <a:rPr lang="en-US" sz="1800" dirty="0"/>
              <a:t>Prenger R., Valle R., and Catanzaro B. Waveglow:  A flow-based generative network for speech synthesis // in Proc. ICASSP. 2019. — pp. 3617–3621.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651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Литература</a:t>
            </a:r>
            <a:r>
              <a:rPr lang="en-US" dirty="0" smtClean="0"/>
              <a:t> (6)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10044"/>
            <a:ext cx="8229600" cy="4289743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smtClean="0"/>
              <a:t>30. </a:t>
            </a:r>
            <a:r>
              <a:rPr lang="en-US" sz="1800" dirty="0"/>
              <a:t>Kim S., Lee S.G., Song J., Kim J., and Yoon S. Flowavenet: A generative flow for raw audio // in Proc. PMLR.  2019. — pp. 3370–3378. </a:t>
            </a:r>
            <a:endParaRPr lang="en-US" sz="1800" dirty="0" smtClean="0"/>
          </a:p>
          <a:p>
            <a:pPr marL="0" lvl="0" indent="0">
              <a:buNone/>
            </a:pPr>
            <a:r>
              <a:rPr lang="en-US" sz="1800" dirty="0" smtClean="0"/>
              <a:t>31. </a:t>
            </a:r>
            <a:r>
              <a:rPr lang="en-US" sz="1800" dirty="0"/>
              <a:t>Kumar K., Kumar R., Gestin L., Sotelo J., et al. Melgan: Generative adversarial networks for conditional waveform synthesis // in Proc. NeurIPS. 2019.</a:t>
            </a:r>
            <a:endParaRPr lang="ru-RU" sz="1800" dirty="0"/>
          </a:p>
          <a:p>
            <a:pPr marL="0" indent="0">
              <a:buNone/>
            </a:pPr>
            <a:r>
              <a:rPr lang="en-US" sz="1800" dirty="0" smtClean="0"/>
              <a:t>32. Yamamoto </a:t>
            </a:r>
            <a:r>
              <a:rPr lang="en-US" sz="1800" dirty="0"/>
              <a:t>R., Song E., and Kim J.M. Parallel wavegan: A fast waveform generation model based on generative adversarial networks with multi-resolution spectrogram // in Proc. ICASSP. 2020. — pp. 6199–6203.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33. Kong Z., Ping W., Huang J., Zhao K., and Catanzaro B. Diffwave: A versatile diffusion model for audio synthesis // in Proc. ICLR. 2021.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34. Chen N., Zhang Y., Zen H., Weiss R.J., Norouzi M., and Chan W. Wavegrad: Estimating gradients for waveform generation // in Proc. ICLR. 2021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35. </a:t>
            </a:r>
            <a:r>
              <a:rPr lang="en-US" sz="1800" dirty="0"/>
              <a:t>Govalkar P., Fischer J., Zalkow, F. and Dittmar C. A comparison of recent neural vocoders for speech signal reconstruction // in Proc. 10th ISCA Speech Synthesis Workshop. 2019. — pp. 7–12.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02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Литература</a:t>
            </a:r>
            <a:r>
              <a:rPr lang="en-US" dirty="0" smtClean="0"/>
              <a:t> (7)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10044"/>
            <a:ext cx="8229600" cy="4289743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smtClean="0"/>
              <a:t>36. </a:t>
            </a:r>
            <a:r>
              <a:rPr lang="en-US" sz="1800" dirty="0"/>
              <a:t>ITU-T Rec. P.10. Vocabulary for performance and quality of service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r>
              <a:rPr lang="en-US" sz="1800" dirty="0" smtClean="0"/>
              <a:t>37. </a:t>
            </a:r>
            <a:r>
              <a:rPr lang="en-US" sz="1800" dirty="0"/>
              <a:t>Parmonangan H., Tanaka H., Sakti S., Takamichi S., Nakamura S. Speech Quality Evaluation of Synthesized Japanese Speech using EEG // in Proc. INTERSPEECH. 2019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0" lvl="0" indent="0">
              <a:buNone/>
            </a:pPr>
            <a:r>
              <a:rPr lang="ru-RU" sz="1800" dirty="0" smtClean="0"/>
              <a:t>38. </a:t>
            </a:r>
            <a:r>
              <a:rPr lang="en-US" sz="1800" dirty="0"/>
              <a:t>Mittag G., Möller S. Deep Learning Based Assessment of Synthetic Speech Naturalness // in Proc. INTERSPEECH. 2020.  — pp. 1748–1752.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/>
              <a:t>52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49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79700"/>
            <a:ext cx="8229600" cy="82867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Спасибо за внимание!</a:t>
            </a:r>
            <a:endParaRPr lang="en-US" altLang="ru-RU" dirty="0" smtClean="0"/>
          </a:p>
        </p:txBody>
      </p:sp>
      <p:sp>
        <p:nvSpPr>
          <p:cNvPr id="27651" name="Subtitle 5"/>
          <p:cNvSpPr txBox="1">
            <a:spLocks/>
          </p:cNvSpPr>
          <p:nvPr/>
        </p:nvSpPr>
        <p:spPr bwMode="auto">
          <a:xfrm>
            <a:off x="1371600" y="6132513"/>
            <a:ext cx="640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Санкт-Петербург</a:t>
            </a:r>
            <a:r>
              <a:rPr lang="en-US" altLang="ru-RU" sz="1200" dirty="0">
                <a:solidFill>
                  <a:schemeClr val="bg1"/>
                </a:solidFill>
              </a:rPr>
              <a:t>, </a:t>
            </a:r>
            <a:r>
              <a:rPr lang="en-US" altLang="ru-RU" sz="1200" dirty="0" smtClean="0">
                <a:solidFill>
                  <a:schemeClr val="bg1"/>
                </a:solidFill>
              </a:rPr>
              <a:t>20</a:t>
            </a:r>
            <a:r>
              <a:rPr lang="ru-RU" altLang="ru-RU" sz="1200" dirty="0" smtClean="0">
                <a:solidFill>
                  <a:schemeClr val="bg1"/>
                </a:solidFill>
              </a:rPr>
              <a:t>22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Краткая история</a:t>
            </a:r>
            <a:r>
              <a:rPr lang="en-US" altLang="ru-RU" dirty="0" smtClean="0"/>
              <a:t> [1]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/>
              <a:t>Артикулярный синтез речи</a:t>
            </a:r>
            <a:r>
              <a:rPr lang="ru-RU" sz="1800" dirty="0"/>
              <a:t>. Первые попытки имитации человеческой речи. </a:t>
            </a:r>
            <a:r>
              <a:rPr lang="ru-RU" sz="1800" dirty="0" smtClean="0"/>
              <a:t>Говорящая </a:t>
            </a:r>
            <a:r>
              <a:rPr lang="ru-RU" sz="1800" dirty="0"/>
              <a:t>машина </a:t>
            </a:r>
            <a:r>
              <a:rPr lang="ru-RU" sz="1800" dirty="0" smtClean="0"/>
              <a:t>Кристиана Кратзенштейна (1773).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/>
              <a:t>Появление вокодеров.</a:t>
            </a:r>
            <a:r>
              <a:rPr lang="ru-RU" sz="1800" dirty="0"/>
              <a:t> </a:t>
            </a:r>
            <a:r>
              <a:rPr lang="ru-RU" sz="1800" dirty="0" smtClean="0"/>
              <a:t>Теория </a:t>
            </a:r>
            <a:r>
              <a:rPr lang="ru-RU" sz="1800" dirty="0"/>
              <a:t>резонаторов </a:t>
            </a:r>
            <a:r>
              <a:rPr lang="ru-RU" sz="1800" dirty="0" smtClean="0"/>
              <a:t>Гельмгольца (конец XIX века). Вокальный </a:t>
            </a:r>
            <a:r>
              <a:rPr lang="ru-RU" sz="1800" dirty="0"/>
              <a:t>тракт человека </a:t>
            </a:r>
            <a:r>
              <a:rPr lang="ru-RU" sz="1800" dirty="0" smtClean="0"/>
              <a:t>- последовательность </a:t>
            </a:r>
            <a:r>
              <a:rPr lang="ru-RU" sz="1800" dirty="0"/>
              <a:t>резонаторов</a:t>
            </a:r>
            <a:r>
              <a:rPr lang="ru-RU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/>
              <a:t>Развитие вокодеров в </a:t>
            </a:r>
            <a:r>
              <a:rPr lang="ru-RU" sz="1800" b="1" dirty="0" smtClean="0"/>
              <a:t>СССР. </a:t>
            </a:r>
            <a:r>
              <a:rPr lang="ru-RU" sz="1800" dirty="0" smtClean="0"/>
              <a:t>Спец. лаборатория </a:t>
            </a:r>
            <a:r>
              <a:rPr lang="ru-RU" sz="1800" dirty="0"/>
              <a:t>МВД — </a:t>
            </a:r>
            <a:r>
              <a:rPr lang="ru-RU" sz="1800" dirty="0" smtClean="0"/>
              <a:t>МГБ </a:t>
            </a:r>
            <a:r>
              <a:rPr lang="ru-RU" sz="1800" dirty="0"/>
              <a:t>по анализу и кодированию </a:t>
            </a:r>
            <a:r>
              <a:rPr lang="ru-RU" sz="1800" dirty="0" smtClean="0"/>
              <a:t>речи (на </a:t>
            </a:r>
            <a:r>
              <a:rPr lang="ru-RU" sz="1800" dirty="0"/>
              <a:t>территории бывшего Александро-Мариинского приюта в </a:t>
            </a:r>
            <a:r>
              <a:rPr lang="ru-RU" sz="1800" dirty="0" smtClean="0"/>
              <a:t>Марфино, А.И</a:t>
            </a:r>
            <a:r>
              <a:rPr lang="ru-RU" sz="1800" dirty="0"/>
              <a:t>. </a:t>
            </a:r>
            <a:r>
              <a:rPr lang="ru-RU" sz="1800" dirty="0" smtClean="0"/>
              <a:t>Солженицын </a:t>
            </a:r>
            <a:r>
              <a:rPr lang="ru-RU" sz="1800" dirty="0"/>
              <a:t>«В круге первом</a:t>
            </a:r>
            <a:r>
              <a:rPr lang="ru-RU" sz="1800" dirty="0" smtClean="0"/>
              <a:t>»).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/>
              <a:t>Формантный синтезатор речи.</a:t>
            </a:r>
            <a:r>
              <a:rPr lang="ru-RU" sz="1800" dirty="0"/>
              <a:t> </a:t>
            </a:r>
            <a:r>
              <a:rPr lang="ru-RU" sz="1800" dirty="0" smtClean="0"/>
              <a:t>Ручное (по правилам) задание </a:t>
            </a:r>
            <a:r>
              <a:rPr lang="ru-RU" sz="1800" dirty="0"/>
              <a:t>длительности фонем и частоты основного </a:t>
            </a:r>
            <a:r>
              <a:rPr lang="ru-RU" sz="1800" dirty="0" smtClean="0"/>
              <a:t>тона (без просодики).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/>
              <a:t>Конкатативный синтез речи.</a:t>
            </a:r>
            <a:r>
              <a:rPr lang="ru-RU" sz="1800" dirty="0"/>
              <a:t> </a:t>
            </a:r>
            <a:r>
              <a:rPr lang="ru-RU" sz="1800" dirty="0" smtClean="0"/>
              <a:t>Один диктор, минимальный </a:t>
            </a:r>
            <a:r>
              <a:rPr lang="ru-RU" sz="1800" dirty="0"/>
              <a:t>речевой </a:t>
            </a:r>
            <a:r>
              <a:rPr lang="ru-RU" sz="1800" dirty="0" smtClean="0"/>
              <a:t>корпус из </a:t>
            </a:r>
            <a:r>
              <a:rPr lang="ru-RU" sz="1800" dirty="0"/>
              <a:t>всевозможных </a:t>
            </a:r>
            <a:r>
              <a:rPr lang="ru-RU" sz="1800" dirty="0" smtClean="0"/>
              <a:t>выбранных </a:t>
            </a:r>
            <a:r>
              <a:rPr lang="ru-RU" sz="1800" dirty="0"/>
              <a:t>фонетических единиц языка. </a:t>
            </a:r>
            <a:r>
              <a:rPr lang="ru-RU" sz="1800" dirty="0" smtClean="0"/>
              <a:t>Предложения склеиваются </a:t>
            </a:r>
            <a:r>
              <a:rPr lang="ru-RU" sz="1800" dirty="0"/>
              <a:t>из </a:t>
            </a:r>
            <a:r>
              <a:rPr lang="ru-RU" sz="1800" dirty="0" smtClean="0"/>
              <a:t>фонетических </a:t>
            </a:r>
            <a:r>
              <a:rPr lang="ru-RU" sz="1800" dirty="0"/>
              <a:t>единиц с </a:t>
            </a:r>
            <a:r>
              <a:rPr lang="ru-RU" sz="1800" dirty="0" smtClean="0"/>
              <a:t>помощью, например PSOLA </a:t>
            </a:r>
            <a:r>
              <a:rPr lang="en-US" sz="1800" dirty="0" smtClean="0"/>
              <a:t>[2]</a:t>
            </a:r>
            <a:r>
              <a:rPr lang="ru-RU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Скрытые </a:t>
            </a:r>
            <a:r>
              <a:rPr lang="ru-RU" sz="1800" b="1" dirty="0"/>
              <a:t>Марковские </a:t>
            </a:r>
            <a:r>
              <a:rPr lang="ru-RU" sz="1800" b="1" dirty="0" smtClean="0"/>
              <a:t>модели</a:t>
            </a:r>
            <a:r>
              <a:rPr lang="ru-RU" sz="1800" dirty="0" smtClean="0"/>
              <a:t> </a:t>
            </a:r>
            <a:r>
              <a:rPr lang="en-US" sz="1800" dirty="0" smtClean="0"/>
              <a:t>[3]</a:t>
            </a:r>
            <a:r>
              <a:rPr lang="ru-RU" sz="1800" dirty="0" smtClean="0"/>
              <a:t>. 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31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Основные подходы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Unit Selection.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Параметрический </a:t>
            </a:r>
            <a:r>
              <a:rPr lang="ru-RU" sz="2800" b="1" dirty="0"/>
              <a:t>синтез </a:t>
            </a:r>
            <a:r>
              <a:rPr lang="ru-RU" sz="2800" b="1" dirty="0" smtClean="0"/>
              <a:t>на основе глубоких нейронных сетей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Системы </a:t>
            </a:r>
            <a:r>
              <a:rPr lang="en-US" sz="2800" b="1" dirty="0" smtClean="0"/>
              <a:t>end-to-end</a:t>
            </a:r>
            <a:r>
              <a:rPr lang="ru-RU" sz="2800" b="1" dirty="0" smtClean="0"/>
              <a:t> (</a:t>
            </a:r>
            <a:r>
              <a:rPr lang="en-US" sz="2800" b="1" dirty="0" smtClean="0"/>
              <a:t>WaveNet, Tacotron, </a:t>
            </a:r>
            <a:r>
              <a:rPr lang="ru-RU" sz="2800" b="1" dirty="0" smtClean="0"/>
              <a:t>и т.п.)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954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dirty="0" smtClean="0"/>
              <a:t>Unit Selection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199" y="1836420"/>
            <a:ext cx="8379069" cy="42897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Достоинства.</a:t>
            </a:r>
          </a:p>
          <a:p>
            <a:pPr marL="0" indent="0">
              <a:buNone/>
            </a:pPr>
            <a:r>
              <a:rPr lang="ru-RU" dirty="0" smtClean="0"/>
              <a:t>Неплохое </a:t>
            </a:r>
            <a:r>
              <a:rPr lang="ru-RU" dirty="0"/>
              <a:t>качество синтезированной </a:t>
            </a:r>
            <a:r>
              <a:rPr lang="ru-RU" dirty="0" smtClean="0"/>
              <a:t>речи (много артефактов)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Недостатки.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Высокая </a:t>
            </a:r>
            <a:r>
              <a:rPr lang="ru-RU" dirty="0">
                <a:solidFill>
                  <a:schemeClr val="tx2"/>
                </a:solidFill>
              </a:rPr>
              <a:t>стоимость разработки и </a:t>
            </a:r>
            <a:r>
              <a:rPr lang="ru-RU" dirty="0" smtClean="0">
                <a:solidFill>
                  <a:schemeClr val="tx2"/>
                </a:solidFill>
              </a:rPr>
              <a:t>эксплуатации.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Необходимость  </a:t>
            </a:r>
            <a:r>
              <a:rPr lang="ru-RU" dirty="0">
                <a:solidFill>
                  <a:schemeClr val="tx2"/>
                </a:solidFill>
              </a:rPr>
              <a:t>высококвалифицированных </a:t>
            </a:r>
            <a:r>
              <a:rPr lang="ru-RU" dirty="0" smtClean="0">
                <a:solidFill>
                  <a:schemeClr val="tx2"/>
                </a:solidFill>
              </a:rPr>
              <a:t>лингвистов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dirty="0" smtClean="0">
                <a:solidFill>
                  <a:schemeClr val="tx2"/>
                </a:solidFill>
              </a:rPr>
              <a:t>фонетистов.</a:t>
            </a: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Необходимость </a:t>
            </a:r>
            <a:r>
              <a:rPr lang="ru-RU" dirty="0">
                <a:solidFill>
                  <a:schemeClr val="tx2"/>
                </a:solidFill>
              </a:rPr>
              <a:t>большой </a:t>
            </a:r>
            <a:r>
              <a:rPr lang="ru-RU" b="1" dirty="0" smtClean="0">
                <a:solidFill>
                  <a:schemeClr val="tx2"/>
                </a:solidFill>
              </a:rPr>
              <a:t>сбалансированной</a:t>
            </a:r>
            <a:r>
              <a:rPr lang="ru-RU" dirty="0" smtClean="0">
                <a:solidFill>
                  <a:schemeClr val="tx2"/>
                </a:solidFill>
              </a:rPr>
              <a:t> базы данных.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Сильная </a:t>
            </a:r>
            <a:r>
              <a:rPr lang="ru-RU" dirty="0">
                <a:solidFill>
                  <a:schemeClr val="tx2"/>
                </a:solidFill>
              </a:rPr>
              <a:t>зависимость качества синтезированной речи от доменной области и </a:t>
            </a:r>
            <a:r>
              <a:rPr lang="ru-RU" dirty="0" smtClean="0">
                <a:solidFill>
                  <a:schemeClr val="tx2"/>
                </a:solidFill>
              </a:rPr>
              <a:t>речевого корпуса.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Невозможность </a:t>
            </a:r>
            <a:r>
              <a:rPr lang="ru-RU" dirty="0"/>
              <a:t>синтеза эмоциональной речи.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19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Синтез интонационной речи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26627" name="Заголовок 4"/>
          <p:cNvSpPr>
            <a:spLocks noGrp="1"/>
          </p:cNvSpPr>
          <p:nvPr>
            <p:ph type="title"/>
          </p:nvPr>
        </p:nvSpPr>
        <p:spPr>
          <a:xfrm>
            <a:off x="473075" y="963041"/>
            <a:ext cx="8229600" cy="68395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Параметрический </a:t>
            </a:r>
            <a:r>
              <a:rPr lang="ru-RU" dirty="0"/>
              <a:t>синтез</a:t>
            </a: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36420"/>
            <a:ext cx="8229600" cy="42897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Достоинства.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Небольшой объем данных.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Гибкость (</a:t>
            </a:r>
            <a:r>
              <a:rPr lang="ru-RU" dirty="0">
                <a:solidFill>
                  <a:schemeClr val="tx2"/>
                </a:solidFill>
              </a:rPr>
              <a:t>позволяет </a:t>
            </a:r>
            <a:r>
              <a:rPr lang="ru-RU" dirty="0" smtClean="0">
                <a:solidFill>
                  <a:schemeClr val="tx2"/>
                </a:solidFill>
              </a:rPr>
              <a:t>легко изменять </a:t>
            </a:r>
            <a:r>
              <a:rPr lang="ru-RU" dirty="0">
                <a:solidFill>
                  <a:schemeClr val="tx2"/>
                </a:solidFill>
              </a:rPr>
              <a:t>акустические признаки во время синтеза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Возможно управлять </a:t>
            </a:r>
            <a:r>
              <a:rPr lang="ru-RU" dirty="0"/>
              <a:t>интонационными характеристиками синтезируемой </a:t>
            </a:r>
            <a:r>
              <a:rPr lang="ru-RU" dirty="0" smtClean="0"/>
              <a:t>речи.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Возможность синтеза эмоциональной речи.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Недостатки.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Возможны артефакты в синтезированной речи.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Невозможно точно изменять характеристики речи.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1677" y="5660171"/>
            <a:ext cx="545123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049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9891</TotalTime>
  <Words>3981</Words>
  <Application>Microsoft Office PowerPoint</Application>
  <PresentationFormat>Экран (4:3)</PresentationFormat>
  <Paragraphs>494</Paragraphs>
  <Slides>53</Slides>
  <Notes>49</Notes>
  <HiddenSlides>0</HiddenSlides>
  <MMClips>8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Times New Roman</vt:lpstr>
      <vt:lpstr>Verdana</vt:lpstr>
      <vt:lpstr>Wingdings</vt:lpstr>
      <vt:lpstr>Cover</vt:lpstr>
      <vt:lpstr>1_Cover</vt:lpstr>
      <vt:lpstr>2_Cover</vt:lpstr>
      <vt:lpstr>Visio.Drawing.11</vt:lpstr>
      <vt:lpstr> Cинтез интонационной речи </vt:lpstr>
      <vt:lpstr>Области применения</vt:lpstr>
      <vt:lpstr>Области применения: IVR система</vt:lpstr>
      <vt:lpstr>Области применения: медицина</vt:lpstr>
      <vt:lpstr>Постановка задачи</vt:lpstr>
      <vt:lpstr>Краткая история [1]</vt:lpstr>
      <vt:lpstr>Основные подходы</vt:lpstr>
      <vt:lpstr>Unit Selection</vt:lpstr>
      <vt:lpstr>Параметрический синтез</vt:lpstr>
      <vt:lpstr>Системы end-to end (интегральные)</vt:lpstr>
      <vt:lpstr>Схема Unit Selection [4]</vt:lpstr>
      <vt:lpstr>Схема параметрического синтеза [5]</vt:lpstr>
      <vt:lpstr>Лингвистика (front-end модуль)</vt:lpstr>
      <vt:lpstr>Пользовательская разметка</vt:lpstr>
      <vt:lpstr>Лингвистика: решения</vt:lpstr>
      <vt:lpstr>Просодика: задачи</vt:lpstr>
      <vt:lpstr>Необходимость просодической обработки</vt:lpstr>
      <vt:lpstr>Примеры фразового ударения</vt:lpstr>
      <vt:lpstr>Просодика: решения</vt:lpstr>
      <vt:lpstr>Фонетика: задачи</vt:lpstr>
      <vt:lpstr>Фонетика: пример транскрипции</vt:lpstr>
      <vt:lpstr>Фонетика: IPA</vt:lpstr>
      <vt:lpstr>Фонетика: классические решения</vt:lpstr>
      <vt:lpstr>Фонетика: современные решения</vt:lpstr>
      <vt:lpstr>Акустическая модель: задачи</vt:lpstr>
      <vt:lpstr>Акустическая модель: признаки</vt:lpstr>
      <vt:lpstr>Акустическая модель: F0 [14]</vt:lpstr>
      <vt:lpstr>Акустическая модель: MFCC [15]</vt:lpstr>
      <vt:lpstr>Акустическая модель: MFCC (2)</vt:lpstr>
      <vt:lpstr>Акустическая модель: mel-спектр</vt:lpstr>
      <vt:lpstr>Акустическая модель: mel-спектр (2)</vt:lpstr>
      <vt:lpstr>Эффект «сглаженности» речевого сигнала</vt:lpstr>
      <vt:lpstr>Эффект «сглаженности»: решение</vt:lpstr>
      <vt:lpstr>Интегральные TTS: история развития</vt:lpstr>
      <vt:lpstr>Интегральные TTS: текущее состояние</vt:lpstr>
      <vt:lpstr>Интегральные TTS</vt:lpstr>
      <vt:lpstr>Модели с модулем внимания</vt:lpstr>
      <vt:lpstr>Неавторегрессионные модели</vt:lpstr>
      <vt:lpstr>Вокодеры</vt:lpstr>
      <vt:lpstr>Классификация вокодеров</vt:lpstr>
      <vt:lpstr>Нейросетевые вокодеры. Преимущества</vt:lpstr>
      <vt:lpstr>Оценка качества синтезированной речи</vt:lpstr>
      <vt:lpstr>Недостатки MOS-оценки</vt:lpstr>
      <vt:lpstr>Оценка качества синтезированной речи (2)</vt:lpstr>
      <vt:lpstr>Перспективные направления</vt:lpstr>
      <vt:lpstr>Литература</vt:lpstr>
      <vt:lpstr>Литература (2)</vt:lpstr>
      <vt:lpstr>Литература (3)</vt:lpstr>
      <vt:lpstr>Литература (4)</vt:lpstr>
      <vt:lpstr>Литература (5)</vt:lpstr>
      <vt:lpstr>Литература (6)</vt:lpstr>
      <vt:lpstr>Литература (7)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Сергей</cp:lastModifiedBy>
  <cp:revision>732</cp:revision>
  <dcterms:created xsi:type="dcterms:W3CDTF">2014-06-27T12:30:22Z</dcterms:created>
  <dcterms:modified xsi:type="dcterms:W3CDTF">2022-10-27T09:50:05Z</dcterms:modified>
</cp:coreProperties>
</file>