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0" r:id="rId2"/>
    <p:sldId id="297" r:id="rId3"/>
    <p:sldId id="291" r:id="rId4"/>
    <p:sldId id="293" r:id="rId5"/>
    <p:sldId id="294" r:id="rId6"/>
    <p:sldId id="295" r:id="rId7"/>
    <p:sldId id="299" r:id="rId8"/>
    <p:sldId id="302" r:id="rId9"/>
    <p:sldId id="303" r:id="rId10"/>
    <p:sldId id="305" r:id="rId11"/>
    <p:sldId id="306" r:id="rId12"/>
    <p:sldId id="308" r:id="rId13"/>
    <p:sldId id="311" r:id="rId14"/>
    <p:sldId id="310" r:id="rId15"/>
    <p:sldId id="331" r:id="rId16"/>
    <p:sldId id="326" r:id="rId17"/>
    <p:sldId id="315" r:id="rId18"/>
    <p:sldId id="317" r:id="rId19"/>
    <p:sldId id="322" r:id="rId20"/>
    <p:sldId id="318" r:id="rId21"/>
    <p:sldId id="320" r:id="rId22"/>
    <p:sldId id="327" r:id="rId23"/>
    <p:sldId id="323" r:id="rId24"/>
    <p:sldId id="324" r:id="rId25"/>
    <p:sldId id="328" r:id="rId26"/>
    <p:sldId id="321" r:id="rId27"/>
    <p:sldId id="332" r:id="rId28"/>
    <p:sldId id="334" r:id="rId29"/>
    <p:sldId id="335" r:id="rId30"/>
    <p:sldId id="336" r:id="rId31"/>
    <p:sldId id="337" r:id="rId32"/>
    <p:sldId id="338" r:id="rId33"/>
    <p:sldId id="339" r:id="rId34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8BB8E3-0D93-4C37-B7B5-75E73B8EB95C}">
          <p14:sldIdLst>
            <p14:sldId id="270"/>
            <p14:sldId id="297"/>
            <p14:sldId id="291"/>
            <p14:sldId id="293"/>
            <p14:sldId id="294"/>
            <p14:sldId id="295"/>
            <p14:sldId id="299"/>
            <p14:sldId id="302"/>
            <p14:sldId id="303"/>
            <p14:sldId id="305"/>
            <p14:sldId id="306"/>
            <p14:sldId id="308"/>
            <p14:sldId id="311"/>
            <p14:sldId id="310"/>
            <p14:sldId id="331"/>
            <p14:sldId id="326"/>
            <p14:sldId id="315"/>
            <p14:sldId id="317"/>
            <p14:sldId id="322"/>
            <p14:sldId id="318"/>
            <p14:sldId id="320"/>
            <p14:sldId id="327"/>
            <p14:sldId id="323"/>
            <p14:sldId id="324"/>
            <p14:sldId id="328"/>
            <p14:sldId id="321"/>
            <p14:sldId id="332"/>
            <p14:sldId id="334"/>
            <p14:sldId id="335"/>
            <p14:sldId id="336"/>
            <p14:sldId id="337"/>
            <p14:sldId id="338"/>
            <p14:sldId id="339"/>
          </p14:sldIdLst>
        </p14:section>
        <p14:section name="Раздел без заголовка" id="{9A2C2E95-64FE-4A03-9311-BFEA144BF72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72809" autoAdjust="0"/>
  </p:normalViewPr>
  <p:slideViewPr>
    <p:cSldViewPr snapToGrid="0">
      <p:cViewPr varScale="1">
        <p:scale>
          <a:sx n="77" d="100"/>
          <a:sy n="77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63B1D8E-B121-408A-AC3C-76923FEC1DE2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7765A80-C616-45C4-83E1-AB412DB4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1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6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0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00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72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65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5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0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28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9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19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6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13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03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0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8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91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93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0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15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94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95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2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08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12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10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4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1343B-1409-4C43-BE0D-9BA7AB31EA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2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8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9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9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9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65A80-C616-45C4-83E1-AB412DB4B1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5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9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3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8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5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6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9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4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5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1FB27-E398-443F-86E4-68F58F1EC5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569A-D664-401A-8580-87B281E3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5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ml.cmlaboratory.com/pdf/obzor/&#1047;&#1086;&#1088;&#1082;&#1072;&#1083;&#1100;&#1094;&#1077;&#1074;&#1042;&#1048;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0.wmf"/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4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7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3CE495A-0799-9111-DC54-3DB633E4978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10490" y="665019"/>
            <a:ext cx="10868891" cy="6259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273050" defTabSz="80962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25.09 25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семинаре «Оптимизация, машинное обучение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искусственный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интеллект»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материалам научного доклада: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В.И. 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Зоркальцев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СВОЙСТВА МЕТОДОВ АППРОКСИМАЦИИ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(БЛИЖАЙШИЕ К НАЧАЛУ КООРДИНАТ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ТОЧКИ ЛИНЕЙНЫХ МНОГООБРАЗИЙ)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35941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редактор -  В.Н. </a:t>
            </a:r>
            <a:r>
              <a:rPr lang="ru-RU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Малозёмов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49580" indent="-359410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Рецензенты: С.П. Епифанов (Иркутск), В.И. Ерохин </a:t>
            </a:r>
          </a:p>
          <a:p>
            <a:pPr marL="449580" indent="-359410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(Санкт-Петербург),    Л.Д. Попов (Екатеринбург).</a:t>
            </a:r>
          </a:p>
          <a:p>
            <a:pPr marL="449580" indent="-35941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			Иркутск, 2025, БГУ</a:t>
            </a:r>
          </a:p>
          <a:p>
            <a:pPr marL="449580" indent="-35941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Развитие моих докладов в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2023, 2025 гг. на этом семинаре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9580" indent="-35941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 </a:t>
            </a:r>
          </a:p>
          <a:p>
            <a:pPr marL="449580" indent="-35941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0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254ABA7-A7C9-4016-FE62-9E690CBF8DB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>
            <a:normAutofit fontScale="90000"/>
          </a:bodyPr>
          <a:lstStyle/>
          <a:p>
            <a:pPr indent="449263">
              <a:lnSpc>
                <a:spcPct val="114000"/>
              </a:lnSpc>
            </a:pP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Парето – оптимальные решения многокритериальной задачи:</a:t>
            </a: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774826" y="1268413"/>
            <a:ext cx="8435975" cy="5232400"/>
          </a:xfrm>
        </p:spPr>
        <p:txBody>
          <a:bodyPr/>
          <a:lstStyle/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Парето – оптимальных решений</a:t>
            </a: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26275"/>
              </p:ext>
            </p:extLst>
          </p:nvPr>
        </p:nvGraphicFramePr>
        <p:xfrm>
          <a:off x="2178843" y="4478627"/>
          <a:ext cx="78343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4102100" imgH="317500" progId="Equation.3">
                  <p:embed/>
                </p:oleObj>
              </mc:Choice>
              <mc:Fallback>
                <p:oleObj name="Формула" r:id="rId3" imgW="4102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843" y="4478627"/>
                        <a:ext cx="78343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85929"/>
              </p:ext>
            </p:extLst>
          </p:nvPr>
        </p:nvGraphicFramePr>
        <p:xfrm>
          <a:off x="3328989" y="1497808"/>
          <a:ext cx="411003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094591" imgH="317362" progId="Equation.3">
                  <p:embed/>
                </p:oleObj>
              </mc:Choice>
              <mc:Fallback>
                <p:oleObj name="Формула" r:id="rId5" imgW="2094591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9" y="1497808"/>
                        <a:ext cx="4110037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43055" y="1166814"/>
            <a:ext cx="9144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6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E0B2FF7-A9FE-5C0C-CF55-AD27B3B269A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524000" y="1628776"/>
            <a:ext cx="9144000" cy="4824413"/>
          </a:xfrm>
        </p:spPr>
        <p:txBody>
          <a:bodyPr/>
          <a:lstStyle/>
          <a:p>
            <a:pPr marL="0" indent="449263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2.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lnSpc>
                <a:spcPct val="114000"/>
              </a:lnSpc>
              <a:spcBef>
                <a:spcPct val="0"/>
              </a:spcBef>
              <a:buNone/>
            </a:pP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3.</a:t>
            </a:r>
          </a:p>
          <a:p>
            <a:pPr marL="0" indent="449263">
              <a:lnSpc>
                <a:spcPct val="114000"/>
              </a:lnSpc>
              <a:spcBef>
                <a:spcPct val="0"/>
              </a:spcBef>
              <a:buNone/>
            </a:pP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из теорем 2, 3.</a:t>
            </a: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1438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Парето – оптимальных</a:t>
            </a: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узловых решений.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62389" y="1712914"/>
          <a:ext cx="10366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457002" imgH="203112" progId="Equation.3">
                  <p:embed/>
                </p:oleObj>
              </mc:Choice>
              <mc:Fallback>
                <p:oleObj name="Формула" r:id="rId3" imgW="45700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9" y="1712914"/>
                        <a:ext cx="10366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224339" y="3141663"/>
          <a:ext cx="15335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22030" imgH="203112" progId="Equation.3">
                  <p:embed/>
                </p:oleObj>
              </mc:Choice>
              <mc:Fallback>
                <p:oleObj name="Формула" r:id="rId5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9" y="3141663"/>
                        <a:ext cx="15335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8328026" y="4149726"/>
          <a:ext cx="18780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761669" imgH="203112" progId="Equation.3">
                  <p:embed/>
                </p:oleObj>
              </mc:Choice>
              <mc:Fallback>
                <p:oleObj name="Формула" r:id="rId7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6" y="4149726"/>
                        <a:ext cx="18780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21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29D70F7-22AB-2EC7-9BD2-101BC0BFEA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0" name="Группа 1"/>
          <p:cNvGrpSpPr>
            <a:grpSpLocks/>
          </p:cNvGrpSpPr>
          <p:nvPr/>
        </p:nvGrpSpPr>
        <p:grpSpPr bwMode="auto">
          <a:xfrm>
            <a:off x="1661745" y="-325315"/>
            <a:ext cx="9259492" cy="6744906"/>
            <a:chOff x="137667" y="-322668"/>
            <a:chExt cx="9177872" cy="6743465"/>
          </a:xfrm>
        </p:grpSpPr>
        <p:sp>
          <p:nvSpPr>
            <p:cNvPr id="3" name="Содержимое 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137667" y="878431"/>
              <a:ext cx="8785225" cy="5542366"/>
            </a:xfrm>
            <a:prstGeom prst="rect">
              <a:avLst/>
            </a:prstGeom>
            <a:blipFill rotWithShape="0">
              <a:blip r:embed="rId3"/>
              <a:stretch>
                <a:fillRect l="-1110" t="-550" r="-1041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  <p:graphicFrame>
          <p:nvGraphicFramePr>
            <p:cNvPr id="32773" name="Object 4"/>
            <p:cNvGraphicFramePr>
              <a:graphicFrameLocks noChangeAspect="1"/>
            </p:cNvGraphicFramePr>
            <p:nvPr/>
          </p:nvGraphicFramePr>
          <p:xfrm>
            <a:off x="679639" y="1684139"/>
            <a:ext cx="1356126" cy="468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660400" imgH="228600" progId="Equation.3">
                    <p:embed/>
                  </p:oleObj>
                </mc:Choice>
                <mc:Fallback>
                  <p:oleObj name="Формула" r:id="rId4" imgW="660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639" y="1684139"/>
                          <a:ext cx="1356126" cy="468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687255" y="2523555"/>
            <a:ext cx="1284287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622030" imgH="228501" progId="Equation.3">
                    <p:embed/>
                  </p:oleObj>
                </mc:Choice>
                <mc:Fallback>
                  <p:oleObj name="Формула" r:id="rId6" imgW="622030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5" y="2523555"/>
                          <a:ext cx="1284287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5" name="Object 7"/>
            <p:cNvGraphicFramePr>
              <a:graphicFrameLocks noChangeAspect="1"/>
            </p:cNvGraphicFramePr>
            <p:nvPr/>
          </p:nvGraphicFramePr>
          <p:xfrm>
            <a:off x="5435650" y="2565416"/>
            <a:ext cx="44767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215713" imgH="203024" progId="Equation.3">
                    <p:embed/>
                  </p:oleObj>
                </mc:Choice>
                <mc:Fallback>
                  <p:oleObj name="Формула" r:id="rId8" imgW="215713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5650" y="2565416"/>
                          <a:ext cx="447675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1547218" y="889781"/>
            <a:ext cx="1512168" cy="453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761669" imgH="228501" progId="Equation.3">
                    <p:embed/>
                  </p:oleObj>
                </mc:Choice>
                <mc:Fallback>
                  <p:oleObj name="Формула" r:id="rId10" imgW="76166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218" y="889781"/>
                          <a:ext cx="1512168" cy="4539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7" name="Object 10"/>
            <p:cNvGraphicFramePr>
              <a:graphicFrameLocks noChangeAspect="1"/>
            </p:cNvGraphicFramePr>
            <p:nvPr/>
          </p:nvGraphicFramePr>
          <p:xfrm>
            <a:off x="2195290" y="4293442"/>
            <a:ext cx="1116124" cy="393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Уравнение" r:id="rId12" imgW="647700" imgH="228600" progId="Equation.3">
                    <p:embed/>
                  </p:oleObj>
                </mc:Choice>
                <mc:Fallback>
                  <p:oleObj name="Уравнение" r:id="rId12" imgW="647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290" y="4293442"/>
                          <a:ext cx="1116124" cy="393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8" name="Заголовок 1"/>
            <p:cNvSpPr txBox="1">
              <a:spLocks/>
            </p:cNvSpPr>
            <p:nvPr/>
          </p:nvSpPr>
          <p:spPr bwMode="auto">
            <a:xfrm>
              <a:off x="171539" y="-322668"/>
              <a:ext cx="9144000" cy="112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30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Устройство Парето – оптимальных решений</a:t>
              </a:r>
            </a:p>
          </p:txBody>
        </p:sp>
      </p:grp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5016500" y="2133601"/>
          <a:ext cx="3127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152334" imgH="228501" progId="Equation.3">
                  <p:embed/>
                </p:oleObj>
              </mc:Choice>
              <mc:Fallback>
                <p:oleObj name="Формула" r:id="rId14" imgW="15233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133601"/>
                        <a:ext cx="3127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26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3FF1144-3769-43CB-A6AB-3E1BA64D9DB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1ABE30-1A6C-4157-B6F8-13CEB2B3121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  <p:pic>
        <p:nvPicPr>
          <p:cNvPr id="3891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04813"/>
            <a:ext cx="39735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2279650" y="4410076"/>
            <a:ext cx="7931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937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Двумерное линейное многообразие в четырехмерном пространстве. Пересечения двух прямых соответствуют опорным векторам 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1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… ,6. Три </a:t>
            </a:r>
            <a:r>
              <a:rPr lang="ru-RU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политопа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2, 3, образуют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5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54DB9DB-8352-7AB3-EB5C-0B80CF91AE9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25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Минимизация дифференцируемой штрафной функции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idx="4294967295"/>
          </p:nvPr>
        </p:nvSpPr>
        <p:spPr>
          <a:xfrm>
            <a:off x="1703388" y="1214438"/>
            <a:ext cx="8964612" cy="4735512"/>
          </a:xfrm>
        </p:spPr>
        <p:txBody>
          <a:bodyPr>
            <a:normAutofit fontScale="92500" lnSpcReduction="10000"/>
          </a:bodyPr>
          <a:lstStyle/>
          <a:p>
            <a:pPr marL="0" indent="449263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вектор</a:t>
            </a:r>
          </a:p>
          <a:p>
            <a:pPr marL="0" indent="449263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49263">
              <a:lnSpc>
                <a:spcPct val="114000"/>
              </a:lnSpc>
              <a:spcBef>
                <a:spcPct val="0"/>
              </a:spcBef>
              <a:buNone/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множество дифференцируемых функций 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векторов   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49263">
              <a:lnSpc>
                <a:spcPct val="114000"/>
              </a:lnSpc>
              <a:spcBef>
                <a:spcPct val="0"/>
              </a:spcBef>
              <a:buFont typeface="Calibri" panose="020F0502020204030204" pitchFamily="34" charset="0"/>
              <a:buAutoNum type="arabicParenR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преобразуемых в результате дифференцируемого возрастающего преобразования в строго выпуклые функции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lnSpc>
                <a:spcPct val="114000"/>
              </a:lnSpc>
              <a:spcBef>
                <a:spcPct val="0"/>
              </a:spcBef>
              <a:buFont typeface="Calibri" panose="020F0502020204030204" pitchFamily="34" charset="0"/>
              <a:buAutoNum type="arabicParenR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таких, что для всех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>
              <a:lnSpc>
                <a:spcPct val="114000"/>
              </a:lnSpc>
              <a:spcBef>
                <a:spcPct val="0"/>
              </a:spcBef>
              <a:buFont typeface="Calibri" panose="020F0502020204030204" pitchFamily="34" charset="0"/>
              <a:buAutoNum type="arabicParenR"/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5. 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существует и единственный вектор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398839" y="1812925"/>
          <a:ext cx="42052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841500" imgH="203200" progId="Equation.3">
                  <p:embed/>
                </p:oleObj>
              </mc:Choice>
              <mc:Fallback>
                <p:oleObj name="Формула" r:id="rId3" imgW="184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9" y="1812925"/>
                        <a:ext cx="42052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10433"/>
              </p:ext>
            </p:extLst>
          </p:nvPr>
        </p:nvGraphicFramePr>
        <p:xfrm>
          <a:off x="4325693" y="4971256"/>
          <a:ext cx="698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82391" imgH="203112" progId="Equation.3">
                  <p:embed/>
                </p:oleObj>
              </mc:Choice>
              <mc:Fallback>
                <p:oleObj name="Формула" r:id="rId5" imgW="4823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693" y="4971256"/>
                        <a:ext cx="698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922329"/>
              </p:ext>
            </p:extLst>
          </p:nvPr>
        </p:nvGraphicFramePr>
        <p:xfrm>
          <a:off x="5205230" y="4072671"/>
          <a:ext cx="9366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31613" imgH="203112" progId="Equation.3">
                  <p:embed/>
                </p:oleObj>
              </mc:Choice>
              <mc:Fallback>
                <p:oleObj name="Формула" r:id="rId7" imgW="4316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230" y="4072671"/>
                        <a:ext cx="9366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44614"/>
              </p:ext>
            </p:extLst>
          </p:nvPr>
        </p:nvGraphicFramePr>
        <p:xfrm>
          <a:off x="3320073" y="4556918"/>
          <a:ext cx="47069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2108200" imgH="241300" progId="Equation.3">
                  <p:embed/>
                </p:oleObj>
              </mc:Choice>
              <mc:Fallback>
                <p:oleObj name="Формула" r:id="rId9" imgW="210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073" y="4556918"/>
                        <a:ext cx="470693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75573"/>
              </p:ext>
            </p:extLst>
          </p:nvPr>
        </p:nvGraphicFramePr>
        <p:xfrm>
          <a:off x="3179618" y="2797969"/>
          <a:ext cx="368446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1" imgW="241195" imgH="241195" progId="Equation.3">
                  <p:embed/>
                </p:oleObj>
              </mc:Choice>
              <mc:Fallback>
                <p:oleObj name="Уравнение" r:id="rId11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618" y="2797969"/>
                        <a:ext cx="368446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83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5D6FAF2-7655-DF86-8CEE-A618B2268DE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36700" y="-307975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Гёльдеровские и евклидовы нормы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Содержимое 2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1703389" y="915989"/>
                <a:ext cx="8713787" cy="5329237"/>
              </a:xfrm>
            </p:spPr>
            <p:txBody>
              <a:bodyPr/>
              <a:lstStyle/>
              <a:p>
                <a:pPr marL="0" indent="0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en-US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Множеству </a:t>
                </a:r>
                <a:r>
                  <a:rPr lang="en-US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</a:t>
                </a:r>
                <a:r>
                  <a:rPr lang="ru-RU" altLang="ru-R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гёльдеровские</a:t>
                </a:r>
                <a:r>
                  <a:rPr lang="ru-RU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нормы</a:t>
                </a:r>
              </a:p>
              <a:p>
                <a:pPr marL="0" indent="0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endParaRPr lang="ru-RU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Заданы:</a:t>
                </a:r>
                <a:r>
                  <a:rPr lang="en-US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вектор весовых коэффициентов,  </a:t>
                </a:r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en-US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степенной коэффициент. Им соответствуют строго выпуклые функции</a:t>
                </a:r>
              </a:p>
              <a:p>
                <a:pPr marL="0" indent="0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ru-RU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dirty="0"/>
                  <a:t>)=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dirty="0"/>
                  <a:t>.			</a:t>
                </a:r>
              </a:p>
              <a:p>
                <a:pPr marL="0" indent="0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alt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гёльдеровские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нормы являются </a:t>
                </a:r>
                <a:r>
                  <a:rPr lang="ru-RU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евклидовыми нормами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штрафной функции</a:t>
                </a:r>
              </a:p>
              <a:p>
                <a:pPr marL="0" indent="0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endParaRPr lang="ru-RU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проблема решается методом наименьших квадратов.</a:t>
                </a:r>
              </a:p>
            </p:txBody>
          </p:sp>
        </mc:Choice>
        <mc:Fallback xmlns="">
          <p:sp>
            <p:nvSpPr>
              <p:cNvPr id="41987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03389" y="915989"/>
                <a:ext cx="8713787" cy="5329237"/>
              </a:xfrm>
              <a:blipFill rotWithShape="0">
                <a:blip r:embed="rId3"/>
                <a:stretch>
                  <a:fillRect l="-1399" t="-686" r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3808414" y="1416051"/>
          <a:ext cx="43783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751840" imgH="317362" progId="Equation.3">
                  <p:embed/>
                </p:oleObj>
              </mc:Choice>
              <mc:Fallback>
                <p:oleObj name="Уравнение" r:id="rId4" imgW="175184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4" y="1416051"/>
                        <a:ext cx="43783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6"/>
          <p:cNvGraphicFramePr>
            <a:graphicFrameLocks noChangeAspect="1"/>
          </p:cNvGraphicFramePr>
          <p:nvPr/>
        </p:nvGraphicFramePr>
        <p:xfrm>
          <a:off x="3071813" y="1903414"/>
          <a:ext cx="10969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482391" imgH="228501" progId="Equation.3">
                  <p:embed/>
                </p:oleObj>
              </mc:Choice>
              <mc:Fallback>
                <p:oleObj name="Формула" r:id="rId6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903414"/>
                        <a:ext cx="10969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8"/>
          <p:cNvGraphicFramePr>
            <a:graphicFrameLocks noChangeAspect="1"/>
          </p:cNvGraphicFramePr>
          <p:nvPr/>
        </p:nvGraphicFramePr>
        <p:xfrm>
          <a:off x="5100637" y="4868008"/>
          <a:ext cx="10080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457200" imgH="228600" progId="Equation.3">
                  <p:embed/>
                </p:oleObj>
              </mc:Choice>
              <mc:Fallback>
                <p:oleObj name="Формула" r:id="rId8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7" y="4868008"/>
                        <a:ext cx="10080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41993" name="Объект 2"/>
          <p:cNvGraphicFramePr>
            <a:graphicFrameLocks noChangeAspect="1"/>
          </p:cNvGraphicFramePr>
          <p:nvPr/>
        </p:nvGraphicFramePr>
        <p:xfrm>
          <a:off x="1703389" y="2492375"/>
          <a:ext cx="1296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0" imgW="749300" imgH="228600" progId="Equation.3">
                  <p:embed/>
                </p:oleObj>
              </mc:Choice>
              <mc:Fallback>
                <p:oleObj name="Уравнение" r:id="rId10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2492375"/>
                        <a:ext cx="12969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Объект 9"/>
          <p:cNvGraphicFramePr>
            <a:graphicFrameLocks noChangeAspect="1"/>
          </p:cNvGraphicFramePr>
          <p:nvPr/>
        </p:nvGraphicFramePr>
        <p:xfrm>
          <a:off x="2566989" y="3995738"/>
          <a:ext cx="7254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2" imgW="419100" imgH="228600" progId="Equation.3">
                  <p:embed/>
                </p:oleObj>
              </mc:Choice>
              <mc:Fallback>
                <p:oleObj name="Уравнение" r:id="rId12" imgW="41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3995738"/>
                        <a:ext cx="7254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58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BF57877-D3C3-8460-DFE7-481A422387D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41229" y="126599"/>
                <a:ext cx="8267701" cy="6034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Множеству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энергетических норм принадлежат только евклидовы нормы (когда матрица энергетической нормы диагональная).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Похоже (пока доказательство «не расписано») справедливо следующее утверждение: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«Любая точка линейного многообразия в конечномерном вещественном пространстве, не содержащем начало координат, является точкой минимума одной из энергетических норм на этом многообразии».</a:t>
                </a:r>
                <a:endParaRPr lang="ru-RU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29" y="126599"/>
                <a:ext cx="8267701" cy="6034985"/>
              </a:xfrm>
              <a:prstGeom prst="rect">
                <a:avLst/>
              </a:prstGeom>
              <a:blipFill rotWithShape="0">
                <a:blip r:embed="rId3"/>
                <a:stretch>
                  <a:fillRect l="-1475" t="-909" r="-1549" b="-1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187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85CB005-6B2E-8F82-5739-877717A1564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984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Проекции начала координат на линейное многообразие</a:t>
            </a:r>
          </a:p>
        </p:txBody>
      </p:sp>
      <p:sp>
        <p:nvSpPr>
          <p:cNvPr id="43011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1524000" y="1639888"/>
            <a:ext cx="9144000" cy="4525962"/>
          </a:xfrm>
        </p:spPr>
        <p:txBody>
          <a:bodyPr/>
          <a:lstStyle/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множество гёльдеровских проекций: </a:t>
            </a: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фиксированном 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 &gt; 1 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при всех 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 &gt; 1</a:t>
            </a: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=2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имеем множество евклидовых проекций </a:t>
            </a:r>
          </a:p>
          <a:p>
            <a:pPr marL="0" indent="449263" algn="just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2" name="Object 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9"/>
          <p:cNvGraphicFramePr>
            <a:graphicFrameLocks noChangeAspect="1"/>
          </p:cNvGraphicFramePr>
          <p:nvPr/>
        </p:nvGraphicFramePr>
        <p:xfrm>
          <a:off x="4999039" y="4260850"/>
          <a:ext cx="16906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5" imgW="799753" imgH="393529" progId="Equation.3">
                  <p:embed/>
                </p:oleObj>
              </mc:Choice>
              <mc:Fallback>
                <p:oleObj name="Уравнение" r:id="rId5" imgW="79975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9" y="4260850"/>
                        <a:ext cx="16906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11"/>
          <p:cNvGraphicFramePr>
            <a:graphicFrameLocks noChangeAspect="1"/>
          </p:cNvGraphicFramePr>
          <p:nvPr/>
        </p:nvGraphicFramePr>
        <p:xfrm>
          <a:off x="9696450" y="5092701"/>
          <a:ext cx="5016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7" imgW="241195" imgH="241195" progId="Equation.3">
                  <p:embed/>
                </p:oleObj>
              </mc:Choice>
              <mc:Fallback>
                <p:oleObj name="Уравнение" r:id="rId7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50" y="5092701"/>
                        <a:ext cx="5016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1"/>
          <p:cNvGraphicFramePr>
            <a:graphicFrameLocks noChangeAspect="1"/>
          </p:cNvGraphicFramePr>
          <p:nvPr/>
        </p:nvGraphicFramePr>
        <p:xfrm>
          <a:off x="4259264" y="2824164"/>
          <a:ext cx="36718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9" imgW="1600200" imgH="317500" progId="Equation.3">
                  <p:embed/>
                </p:oleObj>
              </mc:Choice>
              <mc:Fallback>
                <p:oleObj name="Уравнение" r:id="rId9" imgW="1600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4" y="2824164"/>
                        <a:ext cx="36718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81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231FB59-56BD-D536-0F9C-A3185721516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76"/>
            <a:ext cx="838835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5" name="Object 11"/>
          <p:cNvGraphicFramePr>
            <a:graphicFrameLocks noChangeAspect="1"/>
          </p:cNvGraphicFramePr>
          <p:nvPr/>
        </p:nvGraphicFramePr>
        <p:xfrm>
          <a:off x="5016501" y="5300664"/>
          <a:ext cx="1927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016000" imgH="241300" progId="Equation.3">
                  <p:embed/>
                </p:oleObj>
              </mc:Choice>
              <mc:Fallback>
                <p:oleObj name="Уравнение" r:id="rId4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5300664"/>
                        <a:ext cx="19272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74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3E06625-1598-E512-B890-494097B24EF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04409" y="166255"/>
                <a:ext cx="8406046" cy="619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3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</a:t>
                </a:r>
                <a:r>
                  <a:rPr lang="en-US" sz="3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</a:t>
                </a:r>
                <a:r>
                  <a:rPr lang="ru-RU" sz="3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𝑟𝑖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  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𝑐𝑙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𝑟𝑖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409" y="166255"/>
                <a:ext cx="8406046" cy="619272"/>
              </a:xfrm>
              <a:prstGeom prst="rect">
                <a:avLst/>
              </a:prstGeom>
              <a:blipFill rotWithShape="0">
                <a:blip r:embed="rId3"/>
                <a:stretch>
                  <a:fillRect l="-1885" t="-13725" b="-245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 descr="C:\Users\KochulskayaTI\Downloads\9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563" r="7292" b="4063"/>
          <a:stretch/>
        </p:blipFill>
        <p:spPr bwMode="auto">
          <a:xfrm>
            <a:off x="1995055" y="1371599"/>
            <a:ext cx="6483927" cy="4350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36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60941CE-4DFE-9912-17EF-FDF7BC38D7F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8E9A7E-837F-496F-8D16-7856513CB23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1841379" y="972003"/>
            <a:ext cx="8820150" cy="408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рассмотрены </a:t>
            </a:r>
          </a:p>
          <a:p>
            <a:pPr marL="514350" indent="-51435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AutoNum type="arabicPeriod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Октаэдральные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чебышевские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проекции.</a:t>
            </a:r>
          </a:p>
          <a:p>
            <a:pPr marL="514350" indent="-51435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AutoNum type="arabicPeriod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Двойственные задачи проектирования.</a:t>
            </a:r>
            <a:endParaRPr lang="ru-RU" alt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Несимметричные нормы и проекции.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Приложения результатов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Все для ближайших к началу координат точек полиэдров.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E22EBDE-8507-E618-01F1-67E9DE38616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75780" y="410456"/>
                <a:ext cx="9759462" cy="702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indent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 Двойственность в проектировании.  Сопряженные функции</a:t>
                </a:r>
              </a:p>
              <a:p>
                <a:pPr marL="270510" indent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Обозначим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подмножество строго выпуклых функций из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градиенты которых составляют все множество векторов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70510" indent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Теорема 9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Любая функция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имеет сопряженную строго выпуклую функцию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Причем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Определение.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 вектора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сопряженной к функции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 вектора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если для любого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Согласно этому определению и теореме 8   градиенты функций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𝑓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являются взаимообратными отображениями, функции связаны преобразованием Лежандра: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любого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   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80" y="410456"/>
                <a:ext cx="9759462" cy="7027437"/>
              </a:xfrm>
              <a:prstGeom prst="rect">
                <a:avLst/>
              </a:prstGeom>
              <a:blipFill rotWithShape="0">
                <a:blip r:embed="rId3"/>
                <a:stretch>
                  <a:fillRect l="-999" t="-607" r="-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6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0B0244E-61F2-DEA2-54FE-CD38CCD7133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58462" y="0"/>
                <a:ext cx="8871439" cy="5761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Двойственные </a:t>
                </a:r>
                <a:r>
                  <a:rPr lang="ru-RU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гёльдеровские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нормы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вещественные параметры </a:t>
                </a:r>
                <a:r>
                  <a:rPr lang="ru-RU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бо́льшие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единицы, такие что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97685"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векторы положительных весовых коэффициентов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связаны равенством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48105"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  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450215" algn="l"/>
                  </a:tabLst>
                </a:pPr>
                <a:r>
                  <a:rPr lang="ru-RU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Гёльдеровские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нормы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с весовыми и степенными коэффициентами, удовлетворяющими указанным условиям, будут </a:t>
                </a:r>
                <a:r>
                  <a:rPr lang="ru-RU" sz="2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взаимно двойственными нормами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Для них выполняется следующее определяющее двойственные нормы свойство: для любого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indent="44958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p>
                        </m:sSubSup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1: 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2" y="0"/>
                <a:ext cx="8871439" cy="5761129"/>
              </a:xfrm>
              <a:prstGeom prst="rect">
                <a:avLst/>
              </a:prstGeom>
              <a:blipFill rotWithShape="0">
                <a:blip r:embed="rId3"/>
                <a:stretch>
                  <a:fillRect l="-1030" t="-847" r="-1030" b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640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2974CA5-766D-88F0-8917-52FF9E3801C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77509" y="461875"/>
                <a:ext cx="10647485" cy="6032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формирования двойственных задач поиска </a:t>
                </a:r>
                <a:r>
                  <a:rPr lang="ru-RU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гельдеровских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проекций лучше использовать не двойственные </a:t>
                </a:r>
                <a:r>
                  <a:rPr lang="ru-RU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гёльдеровские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нормы, а получаемые из них в результате возведения в соответствующую степень выпуклые функции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ru-RU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ru-RU" sz="2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Эти функции находятся 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и симметрично сопряженные: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для любого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</m:t>
                    </m:r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   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</m:t>
                    </m:r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  <m:sSubSup>
                          <m:sSub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9" y="461875"/>
                <a:ext cx="10647485" cy="6032485"/>
              </a:xfrm>
              <a:prstGeom prst="rect">
                <a:avLst/>
              </a:prstGeom>
              <a:blipFill rotWithShape="0">
                <a:blip r:embed="rId3"/>
                <a:stretch>
                  <a:fillRect l="-916" t="-708" r="-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318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3971887-ECB9-0E43-23B3-F3BD70368D7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67691" y="326292"/>
                <a:ext cx="9933709" cy="6929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Двойственная задача при поиске </a:t>
                </a:r>
                <a:r>
                  <a:rPr lang="ru-RU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гёльдеровской</a:t>
                </a:r>
                <a:r>
                  <a:rPr lang="ru-RU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проекции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Рассматривается задача:</a:t>
                </a:r>
              </a:p>
              <a:p>
                <a:pPr marL="899160" indent="44958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Двойственная к ней задача:</a:t>
                </a:r>
              </a:p>
              <a:p>
                <a:pPr marL="899160" indent="44958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p>
                      </m:sSubSup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𝑚𝑖𝑛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 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вектор множителей Лагранжа ограничений исходной задачи,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𝛻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bSup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Найдя решение двойственной задачи, вычисляем решение исходной задачи по правилу: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98320" indent="44958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𝛻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98320" indent="4495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91" y="326292"/>
                <a:ext cx="9933709" cy="6929141"/>
              </a:xfrm>
              <a:prstGeom prst="rect">
                <a:avLst/>
              </a:prstGeom>
              <a:blipFill rotWithShape="0">
                <a:blip r:embed="rId3"/>
                <a:stretch>
                  <a:fillRect l="-982" t="-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58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8BC223D-2C21-AFE7-2944-AA9A4A77415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97186" y="636608"/>
                <a:ext cx="8740889" cy="652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Представление двойственной задачи в виде поиска </a:t>
                </a:r>
                <a:r>
                  <a:rPr lang="ru-RU" sz="2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гёльдеровской</a:t>
                </a:r>
                <a:r>
                  <a:rPr lang="ru-RU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проекции на линейное многообразие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Считаем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Обозначим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векторы оптимальных решений задачи:</a:t>
                </a:r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𝑚𝑖𝑛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Оптимальные решения исходной и двойственной задач получаем по правилу: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indent="44958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acc>
                      <m:accPr>
                        <m:chr m:val="̃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acc>
                      <m:accPr>
                        <m:chr m:val="̃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acc>
                      <m:accPr>
                        <m:chr m:val="̃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</m:t>
                          </m:r>
                          <m:r>
                            <m:rPr>
                              <m:lit/>
                            </m:r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86" y="636608"/>
                <a:ext cx="8740889" cy="6521272"/>
              </a:xfrm>
              <a:prstGeom prst="rect">
                <a:avLst/>
              </a:prstGeom>
              <a:blipFill rotWithShape="0">
                <a:blip r:embed="rId3"/>
                <a:stretch>
                  <a:fillRect l="-1395" t="-748" r="-1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84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778140A-86E3-7474-FB43-686079BA1AA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36784" y="870171"/>
            <a:ext cx="10131670" cy="522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Многообещающая двойственность в проекциях на линейные многообразия и полиэдры пока плохо проработана в известной мне литературе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Нужны элегантные представления имеющей место здесь симметричной двойственности 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интерпретации двойственных задач,</a:t>
            </a:r>
          </a:p>
          <a:p>
            <a:pPr algn="just"/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детальная проработка симметрии в сходимости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гельдеровских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проекций к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чебышёвской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проекции и  сходимости двойственной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гёльдеровской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проекции к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октаэдральной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318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EC3885A-1DAE-28A3-CA19-A2F9F215CEA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59776" y="275161"/>
                <a:ext cx="10632831" cy="5808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 </a:t>
                </a:r>
                <a:r>
                  <a:rPr lang="ru-RU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Несимметричные (ассиметричные) нормы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72072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векторов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нормой, если выполнены три условия.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indent="720725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≠0,   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720725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720725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72072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Функция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векторов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называется </a:t>
                </a:r>
                <a:r>
                  <a:rPr lang="ru-RU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несимметричной нормой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если требуется, </a:t>
                </a:r>
                <a:r>
                  <a:rPr lang="ru-RU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что бы третье условие выполнялось только для неотрицательного числа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несимметричной нормы в отличии от просто нормы может не выполнятся свойство симметрии -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4" indent="72072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72072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порождаемым несимметричной нормой расстоянием важен порядок: расстояние от вектора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 вектора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может не совпадать с расстоянием от вектора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 вектора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76" y="275161"/>
                <a:ext cx="10632831" cy="5808385"/>
              </a:xfrm>
              <a:prstGeom prst="rect">
                <a:avLst/>
              </a:prstGeom>
              <a:blipFill rotWithShape="0">
                <a:blip r:embed="rId3"/>
                <a:stretch>
                  <a:fillRect l="-917" t="-839" r="-860" b="-1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512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7C867CB-A3C9-BAB9-BFC3-D12BFDE61FA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39109" y="513490"/>
                <a:ext cx="9445868" cy="5645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Гёльдеровская несимметричная норма вектора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заданном степенном коэффициенте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заданных двух векторах положительных весовых коэффициентов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8525"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((−</m:t>
                                    </m:r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79388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 при вещественном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max(0,</a:t>
                </a:r>
                <a:r>
                  <a:rPr lang="ru-RU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79388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79388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:r>
                  <a:rPr lang="ru-RU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Гёльдеровской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несимметричной норме соответствует строго выпуклая функция, находящаяся в множестве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(−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Гёльдеровской несимметричной проекцией начала координат на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линейное многообразие является вектор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400" b="0" i="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88900" algn="l"/>
                    <a:tab pos="3314700" algn="l"/>
                  </a:tabLst>
                </a:pPr>
                <a:r>
                  <a:rPr lang="ru-RU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p>
                        </m:sSubSup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p>
                        </m:sSubSup>
                      </m:e>
                    </m:d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09" y="513490"/>
                <a:ext cx="9445868" cy="5645713"/>
              </a:xfrm>
              <a:prstGeom prst="rect">
                <a:avLst/>
              </a:prstGeom>
              <a:blipFill rotWithShape="0">
                <a:blip r:embed="rId3"/>
                <a:stretch>
                  <a:fillRect l="-968" t="-864" r="-968" b="-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43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EA66A91-1048-F542-9572-F399A7E41D6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41939" y="413239"/>
                <a:ext cx="9592407" cy="5757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ba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bar>
                      <m:barPr>
                        <m:pos m:val="top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ba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множества </a:t>
                </a:r>
                <a:r>
                  <a:rPr lang="ru-RU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гёльдеровских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несимметричных проекций на линейное многообразие с фиксированным степенным коэффициентом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множество всех несимметричных </a:t>
                </a:r>
                <a:r>
                  <a:rPr lang="ru-RU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гёльдеровских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проекций.</a:t>
                </a: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развитие теоремы 6 справедливо следующее утверждение.</a:t>
                </a: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Теорема 6а.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ba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ba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𝑃𝐹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любом</a:t>
                </a:r>
                <a:r>
                  <a:rPr lang="ru-RU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&gt;1.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39" y="413239"/>
                <a:ext cx="9592407" cy="5757474"/>
              </a:xfrm>
              <a:prstGeom prst="rect">
                <a:avLst/>
              </a:prstGeom>
              <a:blipFill rotWithShape="0">
                <a:blip r:embed="rId3"/>
                <a:stretch>
                  <a:fillRect l="-1335" r="-1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49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C8D3642-C294-4824-7058-6316841353E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48861" y="778155"/>
                <a:ext cx="8408377" cy="5341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Задача поиска </a:t>
                </a:r>
                <a:r>
                  <a:rPr lang="ru-RU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гёльдеровских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несимметричных проекций начала координат на линейное многообразие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можно представить как результат решения следующей задачи минимизации строго выпуклой функции при линейных ограничениях: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b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		    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			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  <a:tab pos="1811020" algn="l"/>
                    <a:tab pos="5940425" algn="r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  <a:tab pos="1811020" algn="l"/>
                    <a:tab pos="5940425" algn="r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	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  <a:tab pos="1811020" algn="l"/>
                    <a:tab pos="5940425" algn="r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      	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61" y="778155"/>
                <a:ext cx="8408377" cy="5341014"/>
              </a:xfrm>
              <a:prstGeom prst="rect">
                <a:avLst/>
              </a:prstGeom>
              <a:blipFill rotWithShape="0">
                <a:blip r:embed="rId3"/>
                <a:stretch>
                  <a:fillRect l="-1087" t="-913" r="-1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67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EA87431-BD07-B8ED-BA5C-FFF62BF3756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25538"/>
          </a:xfrm>
        </p:spPr>
        <p:txBody>
          <a:bodyPr/>
          <a:lstStyle/>
          <a:p>
            <a:pPr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постановка проблемы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17588" y="1125538"/>
            <a:ext cx="8640762" cy="49974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Многие математические модели, методы вычислений используют задачу поиска наименее удалённой от начала координат точек линейного многообразия.</a:t>
            </a:r>
            <a:r>
              <a:rPr lang="en-US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 </a:t>
            </a: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</a:t>
            </a:r>
            <a:r>
              <a:rPr lang="en-US" alt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alt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2700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линейным многообразием, если оно замкнуто относительно операции взятия аффинных комбинаций, то есть для любых </a:t>
            </a:r>
            <a:r>
              <a:rPr lang="ru-RU" alt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700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</a:t>
            </a:r>
            <a:r>
              <a:rPr lang="ru-RU" altLang="ru-RU" sz="2700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alt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любом вещественном</a:t>
            </a:r>
            <a:r>
              <a:rPr lang="en-US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</a:t>
            </a:r>
            <a:r>
              <a:rPr lang="en-US" altLang="ru-RU" sz="2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535"/>
              </p:ext>
            </p:extLst>
          </p:nvPr>
        </p:nvGraphicFramePr>
        <p:xfrm>
          <a:off x="3287713" y="4167766"/>
          <a:ext cx="28082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346200" imgH="279400" progId="Equation.3">
                  <p:embed/>
                </p:oleObj>
              </mc:Choice>
              <mc:Fallback>
                <p:oleObj name="Формула" r:id="rId3" imgW="1346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167766"/>
                        <a:ext cx="280828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78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E28E106-4086-1B19-519B-13A53B6233B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90246" y="430823"/>
                <a:ext cx="10401300" cy="4803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Двойственные несимметричные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гёльдеровские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нормы вектора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следующий вид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8525"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((−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8525"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((−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степенных и весовых коэффициентах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&gt;1,  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&gt;1,  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𝑝𝑡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800" b="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indent="44958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 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1,  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=1,…,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6" y="430823"/>
                <a:ext cx="10401300" cy="4803879"/>
              </a:xfrm>
              <a:prstGeom prst="rect">
                <a:avLst/>
              </a:prstGeom>
              <a:blipFill rotWithShape="0">
                <a:blip r:embed="rId3"/>
                <a:stretch>
                  <a:fillRect l="-1231" t="-1396" r="-1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455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3ADF7CB-7920-C2AB-8934-723FDDE4D25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79231" y="492369"/>
                <a:ext cx="10594731" cy="5089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Гёльдеровской несимметричной норме соответствует следующая строго выпуклая функция, находящаяся в множестве функций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endParaRPr lang="ru-RU" sz="2400" b="0" i="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(−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Сопряженными функциями порождаемыми двойственными несимметричными </a:t>
                </a:r>
                <a:r>
                  <a:rPr lang="ru-RU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гельдеровскими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нормами являются 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47900"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1" y="492369"/>
                <a:ext cx="10594731" cy="5089342"/>
              </a:xfrm>
              <a:prstGeom prst="rect">
                <a:avLst/>
              </a:prstGeom>
              <a:blipFill rotWithShape="0">
                <a:blip r:embed="rId3"/>
                <a:stretch>
                  <a:fillRect l="-863" t="-958" r="-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701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C51C981-2392-90A0-8C6D-B1E8835744F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31697" y="407117"/>
            <a:ext cx="9121184" cy="582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фиксированных весовых коэффициентах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Асимметричные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гёльдеровсеие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нормы сходятся при возрастании степенного коэффициента до бесконечности и при его устремлении к единице к ассиметричным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чебышевской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октаэдральной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нормам.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Асимметричные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гёльдеровские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проекции сходятся при возрастании степенного коэффициента до бесконечности к «правильной» ассиметричной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чебышёвской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проекции.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ли сходимость при стремлении степенного коэффициента к единице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гельдеровских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проекций к одной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октаэдральной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проекции. Если да, то к какой? Какими свойствами она обладает?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3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6AB8812-E00B-0751-EEF2-35475F0B74C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33600" y="1310640"/>
            <a:ext cx="67056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за…!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4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B0AEE07-5BA2-9584-ABA7-E7A59977DDE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49278" y="228144"/>
            <a:ext cx="8901235" cy="14759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часто используемые формы алгебраического задания линейного многообразия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730375" y="1704109"/>
                <a:ext cx="8720138" cy="50872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ru-RU" altLang="ru-RU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altLang="ru-RU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buAutoNum type="arabicPeriod"/>
                </a:pPr>
                <a:r>
                  <a:rPr lang="ru-RU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Сдвиг на вектор</a:t>
                </a:r>
                <a:r>
                  <a:rPr lang="en-US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образа </a:t>
                </a:r>
                <a:r>
                  <a:rPr lang="en-US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матрицы</a:t>
                </a:r>
                <a:r>
                  <a:rPr lang="en-US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ru-RU" altLang="ru-RU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buAutoNum type="arabicPeriod"/>
                </a:pPr>
                <a:endParaRPr lang="ru-RU" altLang="ru-RU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r>
                  <a:rPr lang="ru-RU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2. Множество решений системы линейных уравнений: при заданных</a:t>
                </a:r>
                <a:r>
                  <a:rPr lang="en-US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ru-RU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ru-RU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ru-RU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alt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матрице </a:t>
                </a:r>
                <a:r>
                  <a:rPr lang="en-US" altLang="ru-RU" sz="2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marL="0" indent="0" algn="just">
                  <a:lnSpc>
                    <a:spcPct val="80000"/>
                  </a:lnSpc>
                  <a:buNone/>
                </a:pPr>
                <a:endParaRPr lang="en-US" altLang="ru-RU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ru-RU" altLang="ru-RU" sz="2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ru-RU" altLang="ru-RU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9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0375" y="1704109"/>
                <a:ext cx="8720138" cy="5087216"/>
              </a:xfrm>
              <a:blipFill rotWithShape="0">
                <a:blip r:embed="rId4"/>
                <a:stretch>
                  <a:fillRect l="-1329" r="-1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45234"/>
              </p:ext>
            </p:extLst>
          </p:nvPr>
        </p:nvGraphicFramePr>
        <p:xfrm>
          <a:off x="5675800" y="4586287"/>
          <a:ext cx="936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69900" imgH="228600" progId="Equation.3">
                  <p:embed/>
                </p:oleObj>
              </mc:Choice>
              <mc:Fallback>
                <p:oleObj name="Формула" r:id="rId5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800" y="4586287"/>
                        <a:ext cx="9366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07535"/>
              </p:ext>
            </p:extLst>
          </p:nvPr>
        </p:nvGraphicFramePr>
        <p:xfrm>
          <a:off x="3896092" y="5301529"/>
          <a:ext cx="29527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346200" imgH="228600" progId="Equation.3">
                  <p:embed/>
                </p:oleObj>
              </mc:Choice>
              <mc:Fallback>
                <p:oleObj name="Формула" r:id="rId7" imgW="134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092" y="5301529"/>
                        <a:ext cx="29527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4893"/>
              </p:ext>
            </p:extLst>
          </p:nvPr>
        </p:nvGraphicFramePr>
        <p:xfrm>
          <a:off x="3719513" y="3252788"/>
          <a:ext cx="35290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612900" imgH="228600" progId="Equation.3">
                  <p:embed/>
                </p:oleObj>
              </mc:Choice>
              <mc:Fallback>
                <p:oleObj name="Формула" r:id="rId9" imgW="161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3252788"/>
                        <a:ext cx="352901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724100"/>
              </p:ext>
            </p:extLst>
          </p:nvPr>
        </p:nvGraphicFramePr>
        <p:xfrm>
          <a:off x="6795722" y="2835490"/>
          <a:ext cx="7493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342603" imgH="164957" progId="Equation.3">
                  <p:embed/>
                </p:oleObj>
              </mc:Choice>
              <mc:Fallback>
                <p:oleObj name="Формула" r:id="rId11" imgW="342603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722" y="2835490"/>
                        <a:ext cx="7493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785748"/>
              </p:ext>
            </p:extLst>
          </p:nvPr>
        </p:nvGraphicFramePr>
        <p:xfrm>
          <a:off x="4810613" y="2728479"/>
          <a:ext cx="8651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444307" imgH="203112" progId="Equation.3">
                  <p:embed/>
                </p:oleObj>
              </mc:Choice>
              <mc:Fallback>
                <p:oleObj name="Формула" r:id="rId13" imgW="44430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613" y="2728479"/>
                        <a:ext cx="8651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12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21628E9-6636-7014-A4F3-D6C97F9AC3D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350818" y="256104"/>
            <a:ext cx="9518073" cy="712272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latin typeface="Times New Roman" panose="02020603050405020304" pitchFamily="18" charset="0"/>
              </a:rPr>
              <a:t>Три наиболее известные способы</a:t>
            </a:r>
            <a:r>
              <a:rPr lang="en-US" altLang="ru-RU" sz="3600" b="1" dirty="0"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</a:rPr>
              <a:t>конкретизации задачи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1703389" y="1412876"/>
            <a:ext cx="8785225" cy="49688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 Пусть       заданные положительные весовые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</a:rPr>
              <a:t>коэффициенты,                 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 1. Минимизация суммы модулей отклонений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 2. Метод наименьших квадратов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3. Минимизация максимального отклонения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524001" y="3110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3648076" y="1484314"/>
          <a:ext cx="4794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03024" imgH="266469" progId="Equation.3">
                  <p:embed/>
                </p:oleObj>
              </mc:Choice>
              <mc:Fallback>
                <p:oleObj name="Формула" r:id="rId3" imgW="203024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1484314"/>
                        <a:ext cx="4794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199" name="Object 6"/>
          <p:cNvGraphicFramePr>
            <a:graphicFrameLocks noChangeAspect="1"/>
          </p:cNvGraphicFramePr>
          <p:nvPr/>
        </p:nvGraphicFramePr>
        <p:xfrm>
          <a:off x="4295776" y="2014538"/>
          <a:ext cx="11525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60400" imgH="228600" progId="Equation.3">
                  <p:embed/>
                </p:oleObj>
              </mc:Choice>
              <mc:Fallback>
                <p:oleObj name="Формула" r:id="rId5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6" y="2014538"/>
                        <a:ext cx="11525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1524001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1524001" y="3058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1524001" y="3087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204" name="Object 14"/>
          <p:cNvGraphicFramePr>
            <a:graphicFrameLocks noChangeAspect="1"/>
          </p:cNvGraphicFramePr>
          <p:nvPr/>
        </p:nvGraphicFramePr>
        <p:xfrm>
          <a:off x="4008439" y="2930526"/>
          <a:ext cx="33115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675673" imgH="317362" progId="Equation.3">
                  <p:embed/>
                </p:oleObj>
              </mc:Choice>
              <mc:Fallback>
                <p:oleObj name="Формула" r:id="rId7" imgW="1675673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2930526"/>
                        <a:ext cx="33115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1524001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206" name="Object 16"/>
          <p:cNvGraphicFramePr>
            <a:graphicFrameLocks noChangeAspect="1"/>
          </p:cNvGraphicFramePr>
          <p:nvPr/>
        </p:nvGraphicFramePr>
        <p:xfrm>
          <a:off x="4008438" y="3933826"/>
          <a:ext cx="33845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841500" imgH="304800" progId="Equation.3">
                  <p:embed/>
                </p:oleObj>
              </mc:Choice>
              <mc:Fallback>
                <p:oleObj name="Формула" r:id="rId9" imgW="1841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3933826"/>
                        <a:ext cx="33845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208" name="Object 18"/>
          <p:cNvGraphicFramePr>
            <a:graphicFrameLocks noChangeAspect="1"/>
          </p:cNvGraphicFramePr>
          <p:nvPr/>
        </p:nvGraphicFramePr>
        <p:xfrm>
          <a:off x="3792539" y="5084764"/>
          <a:ext cx="3959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968500" imgH="393700" progId="Equation.3">
                  <p:embed/>
                </p:oleObj>
              </mc:Choice>
              <mc:Fallback>
                <p:oleObj name="Формула" r:id="rId11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5084764"/>
                        <a:ext cx="3959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15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82F41F1-F2FA-4794-8C63-69DD22594D1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latin typeface="Times New Roman" panose="02020603050405020304" pitchFamily="18" charset="0"/>
              </a:rPr>
              <a:t>Возникающие вопросы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</a:rPr>
              <a:t>Как соотносятся решения получаемые минимизацией </a:t>
            </a:r>
            <a:r>
              <a:rPr lang="ru-RU" altLang="ru-RU" dirty="0" err="1">
                <a:latin typeface="Times New Roman" panose="02020603050405020304" pitchFamily="18" charset="0"/>
              </a:rPr>
              <a:t>октаэдральной</a:t>
            </a:r>
            <a:r>
              <a:rPr lang="ru-RU" altLang="ru-RU" dirty="0">
                <a:latin typeface="Times New Roman" panose="02020603050405020304" pitchFamily="18" charset="0"/>
              </a:rPr>
              <a:t>, евклидовой, </a:t>
            </a:r>
            <a:r>
              <a:rPr lang="ru-RU" altLang="ru-RU" dirty="0" err="1">
                <a:latin typeface="Times New Roman" panose="02020603050405020304" pitchFamily="18" charset="0"/>
              </a:rPr>
              <a:t>чебышевской</a:t>
            </a:r>
            <a:r>
              <a:rPr lang="ru-RU" altLang="ru-RU" dirty="0">
                <a:latin typeface="Times New Roman" panose="02020603050405020304" pitchFamily="18" charset="0"/>
              </a:rPr>
              <a:t> и других возможных норм?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</a:rPr>
              <a:t>Как влияет выбор вектора весовых </a:t>
            </a:r>
            <a:r>
              <a:rPr lang="ru-RU" altLang="ru-RU" dirty="0" err="1">
                <a:latin typeface="Times New Roman" panose="02020603050405020304" pitchFamily="18" charset="0"/>
              </a:rPr>
              <a:t>коэффицентов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  <a:r>
              <a:rPr lang="en-US" altLang="ru-RU" i="1" dirty="0">
                <a:latin typeface="Times New Roman" panose="02020603050405020304" pitchFamily="18" charset="0"/>
              </a:rPr>
              <a:t>h </a:t>
            </a:r>
            <a:r>
              <a:rPr lang="ru-RU" altLang="ru-RU" dirty="0">
                <a:latin typeface="Times New Roman" panose="02020603050405020304" pitchFamily="18" charset="0"/>
              </a:rPr>
              <a:t> на получаемые решения ?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</a:rPr>
              <a:t>Как взаимосвязаны решения, получаемые при иных, в том числе более общих постановок ( минимизация штрафных функций, </a:t>
            </a:r>
            <a:r>
              <a:rPr lang="ru-RU" altLang="ru-RU" dirty="0" err="1">
                <a:latin typeface="Times New Roman" panose="02020603050405020304" pitchFamily="18" charset="0"/>
              </a:rPr>
              <a:t>парето</a:t>
            </a:r>
            <a:r>
              <a:rPr lang="ru-RU" altLang="ru-RU" dirty="0">
                <a:latin typeface="Times New Roman" panose="02020603050405020304" pitchFamily="18" charset="0"/>
              </a:rPr>
              <a:t> – оптимизация) .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0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DBC669F-7EDE-901A-1CAE-2110B9F5B48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обозначения</a:t>
            </a:r>
          </a:p>
        </p:txBody>
      </p:sp>
      <p:sp>
        <p:nvSpPr>
          <p:cNvPr id="3080" name="Содержимое 2"/>
          <p:cNvSpPr>
            <a:spLocks noGrp="1"/>
          </p:cNvSpPr>
          <p:nvPr>
            <p:ph idx="1"/>
          </p:nvPr>
        </p:nvSpPr>
        <p:spPr>
          <a:xfrm>
            <a:off x="1919289" y="1125539"/>
            <a:ext cx="8435975" cy="5159375"/>
          </a:xfrm>
        </p:spPr>
        <p:txBody>
          <a:bodyPr/>
          <a:lstStyle/>
          <a:p>
            <a:pPr marL="0" indent="45000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линейное подпространство, параллельное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45000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линейное подпространство,  ортогональное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00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множества       выражения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co Q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обозначают выпуклую оболочку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замыкание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выпуклое множество, то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множество относительно внутренних точек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(внутренних относительно минимального линейного многообразия, содержащего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00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вектора      обозначим множества номеров его компонент с нулевыми, положительными, отрицательными и ненулевыми значениями :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363789" y="1536700"/>
          <a:ext cx="4651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03024" imgH="203024" progId="Equation.3">
                  <p:embed/>
                </p:oleObj>
              </mc:Choice>
              <mc:Fallback>
                <p:oleObj name="Формула" r:id="rId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9" y="1536700"/>
                        <a:ext cx="4651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583114" y="2035175"/>
          <a:ext cx="923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95085" imgH="228501" progId="Equation.3">
                  <p:embed/>
                </p:oleObj>
              </mc:Choice>
              <mc:Fallback>
                <p:oleObj name="Формула" r:id="rId5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4" y="2035175"/>
                        <a:ext cx="9239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295776" y="4076700"/>
          <a:ext cx="9366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31613" imgH="203112" progId="Equation.3">
                  <p:embed/>
                </p:oleObj>
              </mc:Choice>
              <mc:Fallback>
                <p:oleObj name="Формула" r:id="rId7" imgW="4316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6" y="4076700"/>
                        <a:ext cx="9366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1"/>
          <p:cNvGraphicFramePr>
            <a:graphicFrameLocks noChangeAspect="1"/>
          </p:cNvGraphicFramePr>
          <p:nvPr/>
        </p:nvGraphicFramePr>
        <p:xfrm>
          <a:off x="2384425" y="1135063"/>
          <a:ext cx="444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90417" imgH="203112" progId="Equation.3">
                  <p:embed/>
                </p:oleObj>
              </mc:Choice>
              <mc:Fallback>
                <p:oleObj name="Формула" r:id="rId9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1135063"/>
                        <a:ext cx="4445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/>
        </p:nvGraphicFramePr>
        <p:xfrm>
          <a:off x="3432176" y="5357814"/>
          <a:ext cx="5146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2616200" imgH="508000" progId="Equation.3">
                  <p:embed/>
                </p:oleObj>
              </mc:Choice>
              <mc:Fallback>
                <p:oleObj name="Формула" r:id="rId11" imgW="2616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5357814"/>
                        <a:ext cx="51466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67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7BE51E7-639C-9FB3-028B-D87933C6087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n-US" alt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Узловые векторы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1981201" y="1196975"/>
                <a:ext cx="8291513" cy="4929188"/>
              </a:xfrm>
            </p:spPr>
            <p:txBody>
              <a:bodyPr/>
              <a:lstStyle/>
              <a:p>
                <a:pPr marL="0" indent="449263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Узловыми назовем векторы линейного многообразия  с минимальным (не сужаемым) носителем. Они составляют множество</a:t>
                </a:r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49263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∄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)⊂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49263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 </a:t>
                </a:r>
                <a:r>
                  <a:rPr lang="en-US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строгое включение.</a:t>
                </a:r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49263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en-US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</a:p>
              <a:p>
                <a:pPr marL="0" indent="449263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endParaRPr lang="en-US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49263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 1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векторов в      конечно, не более</a:t>
                </a:r>
                <a:endParaRPr lang="en-US" alt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49263" algn="just">
                  <a:lnSpc>
                    <a:spcPct val="114000"/>
                  </a:lnSpc>
                  <a:spcBef>
                    <a:spcPct val="0"/>
                  </a:spcBef>
                  <a:buNone/>
                </a:pPr>
                <a:r>
                  <a:rPr lang="en-US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ru-RU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где </a:t>
                </a:r>
                <a:r>
                  <a:rPr lang="en-US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ru-RU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размерность </a:t>
                </a:r>
                <a:r>
                  <a:rPr lang="en-US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alt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1981201" y="1196975"/>
                <a:ext cx="8291513" cy="4929188"/>
              </a:xfrm>
              <a:blipFill>
                <a:blip r:embed="rId3"/>
                <a:stretch>
                  <a:fillRect l="-1471" t="-742" r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24551"/>
              </p:ext>
            </p:extLst>
          </p:nvPr>
        </p:nvGraphicFramePr>
        <p:xfrm>
          <a:off x="3180557" y="3336315"/>
          <a:ext cx="31115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52202" imgH="126835" progId="Equation.3">
                  <p:embed/>
                </p:oleObj>
              </mc:Choice>
              <mc:Fallback>
                <p:oleObj name="Формула" r:id="rId4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557" y="3336315"/>
                        <a:ext cx="311150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15380"/>
              </p:ext>
            </p:extLst>
          </p:nvPr>
        </p:nvGraphicFramePr>
        <p:xfrm>
          <a:off x="7017544" y="4708404"/>
          <a:ext cx="2984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164814" imgH="177492" progId="Equation.3">
                  <p:embed/>
                </p:oleObj>
              </mc:Choice>
              <mc:Fallback>
                <p:oleObj name="Уравнение" r:id="rId6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544" y="4708404"/>
                        <a:ext cx="2984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9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049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18667"/>
              </p:ext>
            </p:extLst>
          </p:nvPr>
        </p:nvGraphicFramePr>
        <p:xfrm>
          <a:off x="2312988" y="5029079"/>
          <a:ext cx="20462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8" imgW="1269449" imgH="482391" progId="Equation.3">
                  <p:embed/>
                </p:oleObj>
              </mc:Choice>
              <mc:Fallback>
                <p:oleObj name="Уравнение" r:id="rId8" imgW="126944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5029079"/>
                        <a:ext cx="20462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24"/>
          <p:cNvSpPr>
            <a:spLocks noChangeArrowheads="1"/>
          </p:cNvSpPr>
          <p:nvPr/>
        </p:nvSpPr>
        <p:spPr bwMode="auto">
          <a:xfrm>
            <a:off x="1524001" y="301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34079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4C24544-7AE6-DD53-6FBA-3F8A2DE0BFF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Проблема названия «узловые векторы» </a:t>
            </a:r>
          </a:p>
        </p:txBody>
      </p:sp>
      <p:sp>
        <p:nvSpPr>
          <p:cNvPr id="21507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/>
              <a:t>Это векторы линейного </a:t>
            </a:r>
            <a:r>
              <a:rPr lang="ru-RU" altLang="ru-RU" sz="2400" dirty="0" err="1"/>
              <a:t>многобразия</a:t>
            </a:r>
            <a:r>
              <a:rPr lang="ru-RU" altLang="ru-RU" sz="2400" dirty="0"/>
              <a:t> с минимальным (не сужаемым) носителем</a:t>
            </a:r>
          </a:p>
          <a:p>
            <a:r>
              <a:rPr lang="ru-RU" altLang="ru-RU" sz="2400" dirty="0"/>
              <a:t> Для полиэдра аналогичные вектора определяются сложнее.</a:t>
            </a:r>
          </a:p>
          <a:p>
            <a:r>
              <a:rPr lang="ru-RU" altLang="ru-RU" sz="2400" dirty="0"/>
              <a:t>Сначала я называл их «опорные» вектора, но термин занят.</a:t>
            </a:r>
          </a:p>
          <a:p>
            <a:r>
              <a:rPr lang="ru-RU" altLang="ru-RU" sz="2400" dirty="0"/>
              <a:t>Потом, в </a:t>
            </a:r>
            <a:r>
              <a:rPr lang="ru-RU" altLang="ru-RU" sz="2400" dirty="0" err="1"/>
              <a:t>т.ч</a:t>
            </a:r>
            <a:r>
              <a:rPr lang="ru-RU" altLang="ru-RU" sz="2400" dirty="0"/>
              <a:t>. в обсуждаемой книге, стал называть «особыми» векторами. Вроде не очень удачный термин.</a:t>
            </a:r>
          </a:p>
          <a:p>
            <a:r>
              <a:rPr lang="ru-RU" altLang="ru-RU" sz="2400" dirty="0"/>
              <a:t>Теперь решил называть «узловыми» векторами. Этот термин использовался С.Н. Черниковым для близкого но иного понятия.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0D1978-7BC4-43C6-8BC3-D4C078550AF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4083162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1939</Words>
  <Application>Microsoft Office PowerPoint</Application>
  <PresentationFormat>Широкоэкранный</PresentationFormat>
  <Paragraphs>267</Paragraphs>
  <Slides>33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Тема Office</vt:lpstr>
      <vt:lpstr>Формула</vt:lpstr>
      <vt:lpstr>Уравнение</vt:lpstr>
      <vt:lpstr>Презентация PowerPoint</vt:lpstr>
      <vt:lpstr>Презентация PowerPoint</vt:lpstr>
      <vt:lpstr>Общая постановка проблемы</vt:lpstr>
      <vt:lpstr>Две часто используемые формы алгебраического задания линейного многообразия</vt:lpstr>
      <vt:lpstr>Три наиболее известные способы конкретизации задачи</vt:lpstr>
      <vt:lpstr>Возникающие вопросы</vt:lpstr>
      <vt:lpstr>Используемые обозначения</vt:lpstr>
      <vt:lpstr>1. Узловые векторы</vt:lpstr>
      <vt:lpstr>Проблема названия «узловые векторы» </vt:lpstr>
      <vt:lpstr>  2.  Парето – оптимальные решения многокритериальной задачи:   </vt:lpstr>
      <vt:lpstr>Связь Парето – оптимальных и узловых решений.</vt:lpstr>
      <vt:lpstr>Презентация PowerPoint</vt:lpstr>
      <vt:lpstr>Презентация PowerPoint</vt:lpstr>
      <vt:lpstr>3. Минимизация дифференцируемой штрафной функции</vt:lpstr>
      <vt:lpstr>Гёльдеровские и евклидовы нормы</vt:lpstr>
      <vt:lpstr>Презентация PowerPoint</vt:lpstr>
      <vt:lpstr>Проекции начала координат на линейное многообразие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Grigoriy Tamasyan</cp:lastModifiedBy>
  <cp:revision>74</cp:revision>
  <cp:lastPrinted>2025-09-24T03:32:17Z</cp:lastPrinted>
  <dcterms:created xsi:type="dcterms:W3CDTF">2025-09-22T03:05:19Z</dcterms:created>
  <dcterms:modified xsi:type="dcterms:W3CDTF">2025-09-26T18:19:13Z</dcterms:modified>
</cp:coreProperties>
</file>